
<file path=[Content_Types].xml><?xml version="1.0" encoding="utf-8"?>
<Types xmlns="http://schemas.openxmlformats.org/package/2006/content-types">
  <Default Extension="tmp" ContentType="image/png"/>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959" r:id="rId2"/>
  </p:sldMasterIdLst>
  <p:notesMasterIdLst>
    <p:notesMasterId r:id="rId80"/>
  </p:notesMasterIdLst>
  <p:sldIdLst>
    <p:sldId id="256" r:id="rId3"/>
    <p:sldId id="257" r:id="rId4"/>
    <p:sldId id="271" r:id="rId5"/>
    <p:sldId id="269" r:id="rId6"/>
    <p:sldId id="268" r:id="rId7"/>
    <p:sldId id="270" r:id="rId8"/>
    <p:sldId id="275" r:id="rId9"/>
    <p:sldId id="276" r:id="rId10"/>
    <p:sldId id="291" r:id="rId11"/>
    <p:sldId id="277" r:id="rId12"/>
    <p:sldId id="278" r:id="rId13"/>
    <p:sldId id="274" r:id="rId14"/>
    <p:sldId id="258" r:id="rId15"/>
    <p:sldId id="286" r:id="rId16"/>
    <p:sldId id="266" r:id="rId17"/>
    <p:sldId id="265" r:id="rId18"/>
    <p:sldId id="287" r:id="rId19"/>
    <p:sldId id="290" r:id="rId20"/>
    <p:sldId id="272" r:id="rId21"/>
    <p:sldId id="280" r:id="rId22"/>
    <p:sldId id="293" r:id="rId23"/>
    <p:sldId id="302" r:id="rId24"/>
    <p:sldId id="259" r:id="rId25"/>
    <p:sldId id="316" r:id="rId26"/>
    <p:sldId id="294" r:id="rId27"/>
    <p:sldId id="281" r:id="rId28"/>
    <p:sldId id="299" r:id="rId29"/>
    <p:sldId id="297" r:id="rId30"/>
    <p:sldId id="283" r:id="rId31"/>
    <p:sldId id="296" r:id="rId32"/>
    <p:sldId id="300" r:id="rId33"/>
    <p:sldId id="305" r:id="rId34"/>
    <p:sldId id="289" r:id="rId35"/>
    <p:sldId id="284" r:id="rId36"/>
    <p:sldId id="304" r:id="rId37"/>
    <p:sldId id="285" r:id="rId38"/>
    <p:sldId id="303" r:id="rId39"/>
    <p:sldId id="307" r:id="rId40"/>
    <p:sldId id="308" r:id="rId41"/>
    <p:sldId id="317" r:id="rId42"/>
    <p:sldId id="320" r:id="rId43"/>
    <p:sldId id="321" r:id="rId44"/>
    <p:sldId id="322" r:id="rId45"/>
    <p:sldId id="318" r:id="rId46"/>
    <p:sldId id="319" r:id="rId47"/>
    <p:sldId id="312" r:id="rId48"/>
    <p:sldId id="315" r:id="rId49"/>
    <p:sldId id="325" r:id="rId50"/>
    <p:sldId id="339" r:id="rId51"/>
    <p:sldId id="324" r:id="rId52"/>
    <p:sldId id="326" r:id="rId53"/>
    <p:sldId id="292" r:id="rId54"/>
    <p:sldId id="264" r:id="rId55"/>
    <p:sldId id="327" r:id="rId56"/>
    <p:sldId id="288" r:id="rId57"/>
    <p:sldId id="329" r:id="rId58"/>
    <p:sldId id="330" r:id="rId59"/>
    <p:sldId id="333" r:id="rId60"/>
    <p:sldId id="348" r:id="rId61"/>
    <p:sldId id="347" r:id="rId62"/>
    <p:sldId id="346" r:id="rId63"/>
    <p:sldId id="332" r:id="rId64"/>
    <p:sldId id="331" r:id="rId65"/>
    <p:sldId id="301" r:id="rId66"/>
    <p:sldId id="335" r:id="rId67"/>
    <p:sldId id="282" r:id="rId68"/>
    <p:sldId id="334" r:id="rId69"/>
    <p:sldId id="336" r:id="rId70"/>
    <p:sldId id="337" r:id="rId71"/>
    <p:sldId id="338" r:id="rId72"/>
    <p:sldId id="340" r:id="rId73"/>
    <p:sldId id="341" r:id="rId74"/>
    <p:sldId id="342" r:id="rId75"/>
    <p:sldId id="343" r:id="rId76"/>
    <p:sldId id="344" r:id="rId77"/>
    <p:sldId id="345" r:id="rId78"/>
    <p:sldId id="27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cbart\Projects\ct-class\analysis\all_plus_event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MMAMI Results for the 5 Aspects across two semesters</a:t>
            </a:r>
          </a:p>
        </c:rich>
      </c:tx>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Fall Mean</c:v>
                </c:pt>
              </c:strCache>
            </c:strRef>
          </c:tx>
          <c:spPr>
            <a:solidFill>
              <a:schemeClr val="accent1"/>
            </a:solidFill>
            <a:ln>
              <a:noFill/>
            </a:ln>
            <a:effectLst/>
          </c:spPr>
          <c:invertIfNegative val="0"/>
          <c:errBars>
            <c:errBarType val="both"/>
            <c:errValType val="cust"/>
            <c:noEndCap val="0"/>
            <c:plus>
              <c:numRef>
                <c:f>Sheet1!$C$2:$C$6</c:f>
                <c:numCache>
                  <c:formatCode>General</c:formatCode>
                  <c:ptCount val="5"/>
                  <c:pt idx="0">
                    <c:v>0.156525</c:v>
                  </c:pt>
                  <c:pt idx="1">
                    <c:v>0.40404200000000001</c:v>
                  </c:pt>
                  <c:pt idx="2">
                    <c:v>0.381608</c:v>
                  </c:pt>
                  <c:pt idx="3">
                    <c:v>0.136626</c:v>
                  </c:pt>
                  <c:pt idx="4">
                    <c:v>0.46868599999999999</c:v>
                  </c:pt>
                </c:numCache>
              </c:numRef>
            </c:plus>
            <c:minus>
              <c:numLit>
                <c:formatCode>General</c:formatCode>
                <c:ptCount val="1"/>
                <c:pt idx="0">
                  <c:v>1</c:v>
                </c:pt>
              </c:numLit>
            </c:minus>
            <c:spPr>
              <a:noFill/>
              <a:ln w="9525" cap="flat" cmpd="sng" algn="ctr">
                <a:solidFill>
                  <a:schemeClr val="tx1">
                    <a:lumMod val="65000"/>
                    <a:lumOff val="35000"/>
                  </a:schemeClr>
                </a:solidFill>
                <a:round/>
              </a:ln>
              <a:effectLst/>
            </c:spPr>
          </c:errBars>
          <c:cat>
            <c:strRef>
              <c:f>Sheet1!$A$2:$A$6</c:f>
              <c:strCache>
                <c:ptCount val="5"/>
                <c:pt idx="0">
                  <c:v>Empowerment</c:v>
                </c:pt>
                <c:pt idx="1">
                  <c:v>Usefulness</c:v>
                </c:pt>
                <c:pt idx="2">
                  <c:v>Success</c:v>
                </c:pt>
                <c:pt idx="3">
                  <c:v>Interest</c:v>
                </c:pt>
                <c:pt idx="4">
                  <c:v>Caring</c:v>
                </c:pt>
              </c:strCache>
            </c:strRef>
          </c:cat>
          <c:val>
            <c:numRef>
              <c:f>Sheet1!$B$2:$B$6</c:f>
              <c:numCache>
                <c:formatCode>General</c:formatCode>
                <c:ptCount val="5"/>
                <c:pt idx="0">
                  <c:v>4.7699999999999996</c:v>
                </c:pt>
                <c:pt idx="1">
                  <c:v>5.18</c:v>
                </c:pt>
                <c:pt idx="2">
                  <c:v>4.9874999999999998</c:v>
                </c:pt>
                <c:pt idx="3">
                  <c:v>4.6666670000000003</c:v>
                </c:pt>
                <c:pt idx="4">
                  <c:v>5.0333329999999998</c:v>
                </c:pt>
              </c:numCache>
            </c:numRef>
          </c:val>
        </c:ser>
        <c:ser>
          <c:idx val="1"/>
          <c:order val="1"/>
          <c:tx>
            <c:strRef>
              <c:f>Sheet1!$D$1</c:f>
              <c:strCache>
                <c:ptCount val="1"/>
                <c:pt idx="0">
                  <c:v>Spring Mean</c:v>
                </c:pt>
              </c:strCache>
            </c:strRef>
          </c:tx>
          <c:spPr>
            <a:solidFill>
              <a:schemeClr val="accent2"/>
            </a:solidFill>
            <a:ln>
              <a:noFill/>
            </a:ln>
            <a:effectLst/>
          </c:spPr>
          <c:invertIfNegative val="0"/>
          <c:errBars>
            <c:errBarType val="both"/>
            <c:errValType val="cust"/>
            <c:noEndCap val="0"/>
            <c:plus>
              <c:numRef>
                <c:f>Sheet1!$E$2:$E$6</c:f>
                <c:numCache>
                  <c:formatCode>General</c:formatCode>
                  <c:ptCount val="5"/>
                  <c:pt idx="0">
                    <c:v>0.88219999999999998</c:v>
                  </c:pt>
                  <c:pt idx="1">
                    <c:v>1.1479509999999999</c:v>
                  </c:pt>
                  <c:pt idx="2">
                    <c:v>1.20278</c:v>
                  </c:pt>
                  <c:pt idx="3">
                    <c:v>1.0711299999999999</c:v>
                  </c:pt>
                  <c:pt idx="4">
                    <c:v>0.70530999999999999</c:v>
                  </c:pt>
                </c:numCache>
              </c:numRef>
            </c:plus>
            <c:minus>
              <c:numRef>
                <c:f>Sheet1!$E$2:$E$6</c:f>
                <c:numCache>
                  <c:formatCode>General</c:formatCode>
                  <c:ptCount val="5"/>
                  <c:pt idx="0">
                    <c:v>0.88219999999999998</c:v>
                  </c:pt>
                  <c:pt idx="1">
                    <c:v>1.1479509999999999</c:v>
                  </c:pt>
                  <c:pt idx="2">
                    <c:v>1.20278</c:v>
                  </c:pt>
                  <c:pt idx="3">
                    <c:v>1.0711299999999999</c:v>
                  </c:pt>
                  <c:pt idx="4">
                    <c:v>0.70530999999999999</c:v>
                  </c:pt>
                </c:numCache>
              </c:numRef>
            </c:minus>
            <c:spPr>
              <a:noFill/>
              <a:ln w="9525" cap="flat" cmpd="sng" algn="ctr">
                <a:solidFill>
                  <a:schemeClr val="tx1">
                    <a:lumMod val="65000"/>
                    <a:lumOff val="35000"/>
                  </a:schemeClr>
                </a:solidFill>
                <a:round/>
              </a:ln>
              <a:effectLst/>
            </c:spPr>
          </c:errBars>
          <c:cat>
            <c:strRef>
              <c:f>Sheet1!$A$2:$A$6</c:f>
              <c:strCache>
                <c:ptCount val="5"/>
                <c:pt idx="0">
                  <c:v>Empowerment</c:v>
                </c:pt>
                <c:pt idx="1">
                  <c:v>Usefulness</c:v>
                </c:pt>
                <c:pt idx="2">
                  <c:v>Success</c:v>
                </c:pt>
                <c:pt idx="3">
                  <c:v>Interest</c:v>
                </c:pt>
                <c:pt idx="4">
                  <c:v>Caring</c:v>
                </c:pt>
              </c:strCache>
            </c:strRef>
          </c:cat>
          <c:val>
            <c:numRef>
              <c:f>Sheet1!$D$2:$D$6</c:f>
              <c:numCache>
                <c:formatCode>General</c:formatCode>
                <c:ptCount val="5"/>
                <c:pt idx="0">
                  <c:v>4.8529411759999999</c:v>
                </c:pt>
                <c:pt idx="1">
                  <c:v>4.3352940000000002</c:v>
                </c:pt>
                <c:pt idx="2">
                  <c:v>4.7132350000000001</c:v>
                </c:pt>
                <c:pt idx="3">
                  <c:v>4.4607840000000003</c:v>
                </c:pt>
                <c:pt idx="4">
                  <c:v>5.4039219999999997</c:v>
                </c:pt>
              </c:numCache>
            </c:numRef>
          </c:val>
        </c:ser>
        <c:dLbls>
          <c:showLegendKey val="0"/>
          <c:showVal val="0"/>
          <c:showCatName val="0"/>
          <c:showSerName val="0"/>
          <c:showPercent val="0"/>
          <c:showBubbleSize val="0"/>
        </c:dLbls>
        <c:gapWidth val="219"/>
        <c:overlap val="-27"/>
        <c:axId val="308019264"/>
        <c:axId val="308019656"/>
      </c:barChart>
      <c:catAx>
        <c:axId val="308019264"/>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Motivational Aspect</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019656"/>
        <c:crosses val="autoZero"/>
        <c:auto val="1"/>
        <c:lblAlgn val="ctr"/>
        <c:lblOffset val="100"/>
        <c:noMultiLvlLbl val="0"/>
      </c:catAx>
      <c:valAx>
        <c:axId val="308019656"/>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Agreement</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0192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Little to None</c:v>
                </c:pt>
              </c:strCache>
            </c:strRef>
          </c:tx>
          <c:spPr>
            <a:solidFill>
              <a:srgbClr val="C00000"/>
            </a:solidFill>
            <a:ln>
              <a:noFill/>
            </a:ln>
            <a:effectLst/>
          </c:spPr>
          <c:invertIfNegative val="0"/>
          <c:cat>
            <c:strRef>
              <c:f>Sheet1!$A$2:$A$9</c:f>
              <c:strCache>
                <c:ptCount val="8"/>
                <c:pt idx="0">
                  <c:v>NetLogo</c:v>
                </c:pt>
                <c:pt idx="1">
                  <c:v>Blockly</c:v>
                </c:pt>
                <c:pt idx="2">
                  <c:v>Python</c:v>
                </c:pt>
                <c:pt idx="3">
                  <c:v>Textbook</c:v>
                </c:pt>
                <c:pt idx="4">
                  <c:v>Lecture</c:v>
                </c:pt>
                <c:pt idx="5">
                  <c:v>Real-world Data</c:v>
                </c:pt>
                <c:pt idx="6">
                  <c:v>Cohort</c:v>
                </c:pt>
                <c:pt idx="7">
                  <c:v>Instructors</c:v>
                </c:pt>
              </c:strCache>
            </c:strRef>
          </c:cat>
          <c:val>
            <c:numRef>
              <c:f>Sheet1!$B$2:$B$9</c:f>
              <c:numCache>
                <c:formatCode>General</c:formatCode>
                <c:ptCount val="8"/>
                <c:pt idx="0">
                  <c:v>8</c:v>
                </c:pt>
                <c:pt idx="1">
                  <c:v>3</c:v>
                </c:pt>
                <c:pt idx="2">
                  <c:v>3</c:v>
                </c:pt>
                <c:pt idx="3">
                  <c:v>8</c:v>
                </c:pt>
                <c:pt idx="4">
                  <c:v>3</c:v>
                </c:pt>
                <c:pt idx="5">
                  <c:v>0</c:v>
                </c:pt>
                <c:pt idx="6">
                  <c:v>0</c:v>
                </c:pt>
                <c:pt idx="7">
                  <c:v>0</c:v>
                </c:pt>
              </c:numCache>
            </c:numRef>
          </c:val>
        </c:ser>
        <c:ser>
          <c:idx val="1"/>
          <c:order val="1"/>
          <c:tx>
            <c:strRef>
              <c:f>Sheet1!$C$1</c:f>
              <c:strCache>
                <c:ptCount val="1"/>
                <c:pt idx="0">
                  <c:v>Some</c:v>
                </c:pt>
              </c:strCache>
            </c:strRef>
          </c:tx>
          <c:spPr>
            <a:solidFill>
              <a:srgbClr val="92D050"/>
            </a:solidFill>
            <a:ln>
              <a:noFill/>
            </a:ln>
            <a:effectLst/>
          </c:spPr>
          <c:invertIfNegative val="0"/>
          <c:cat>
            <c:strRef>
              <c:f>Sheet1!$A$2:$A$9</c:f>
              <c:strCache>
                <c:ptCount val="8"/>
                <c:pt idx="0">
                  <c:v>NetLogo</c:v>
                </c:pt>
                <c:pt idx="1">
                  <c:v>Blockly</c:v>
                </c:pt>
                <c:pt idx="2">
                  <c:v>Python</c:v>
                </c:pt>
                <c:pt idx="3">
                  <c:v>Textbook</c:v>
                </c:pt>
                <c:pt idx="4">
                  <c:v>Lecture</c:v>
                </c:pt>
                <c:pt idx="5">
                  <c:v>Real-world Data</c:v>
                </c:pt>
                <c:pt idx="6">
                  <c:v>Cohort</c:v>
                </c:pt>
                <c:pt idx="7">
                  <c:v>Instructors</c:v>
                </c:pt>
              </c:strCache>
            </c:strRef>
          </c:cat>
          <c:val>
            <c:numRef>
              <c:f>Sheet1!$C$2:$C$9</c:f>
              <c:numCache>
                <c:formatCode>General</c:formatCode>
                <c:ptCount val="8"/>
                <c:pt idx="0">
                  <c:v>10</c:v>
                </c:pt>
                <c:pt idx="1">
                  <c:v>5</c:v>
                </c:pt>
                <c:pt idx="2">
                  <c:v>6</c:v>
                </c:pt>
                <c:pt idx="3">
                  <c:v>10</c:v>
                </c:pt>
                <c:pt idx="4">
                  <c:v>12</c:v>
                </c:pt>
                <c:pt idx="5">
                  <c:v>15</c:v>
                </c:pt>
                <c:pt idx="6">
                  <c:v>9</c:v>
                </c:pt>
                <c:pt idx="7">
                  <c:v>7</c:v>
                </c:pt>
              </c:numCache>
            </c:numRef>
          </c:val>
        </c:ser>
        <c:ser>
          <c:idx val="2"/>
          <c:order val="2"/>
          <c:tx>
            <c:strRef>
              <c:f>Sheet1!$D$1</c:f>
              <c:strCache>
                <c:ptCount val="1"/>
                <c:pt idx="0">
                  <c:v>A lot</c:v>
                </c:pt>
              </c:strCache>
            </c:strRef>
          </c:tx>
          <c:spPr>
            <a:solidFill>
              <a:srgbClr val="00B0F0"/>
            </a:solidFill>
            <a:ln>
              <a:noFill/>
            </a:ln>
            <a:effectLst/>
          </c:spPr>
          <c:invertIfNegative val="0"/>
          <c:cat>
            <c:strRef>
              <c:f>Sheet1!$A$2:$A$9</c:f>
              <c:strCache>
                <c:ptCount val="8"/>
                <c:pt idx="0">
                  <c:v>NetLogo</c:v>
                </c:pt>
                <c:pt idx="1">
                  <c:v>Blockly</c:v>
                </c:pt>
                <c:pt idx="2">
                  <c:v>Python</c:v>
                </c:pt>
                <c:pt idx="3">
                  <c:v>Textbook</c:v>
                </c:pt>
                <c:pt idx="4">
                  <c:v>Lecture</c:v>
                </c:pt>
                <c:pt idx="5">
                  <c:v>Real-world Data</c:v>
                </c:pt>
                <c:pt idx="6">
                  <c:v>Cohort</c:v>
                </c:pt>
                <c:pt idx="7">
                  <c:v>Instructors</c:v>
                </c:pt>
              </c:strCache>
            </c:strRef>
          </c:cat>
          <c:val>
            <c:numRef>
              <c:f>Sheet1!$D$2:$D$9</c:f>
              <c:numCache>
                <c:formatCode>General</c:formatCode>
                <c:ptCount val="8"/>
                <c:pt idx="0">
                  <c:v>2</c:v>
                </c:pt>
                <c:pt idx="1">
                  <c:v>12</c:v>
                </c:pt>
                <c:pt idx="2">
                  <c:v>11</c:v>
                </c:pt>
                <c:pt idx="3">
                  <c:v>2</c:v>
                </c:pt>
                <c:pt idx="4">
                  <c:v>5</c:v>
                </c:pt>
                <c:pt idx="5">
                  <c:v>5</c:v>
                </c:pt>
                <c:pt idx="6">
                  <c:v>11</c:v>
                </c:pt>
                <c:pt idx="7">
                  <c:v>13</c:v>
                </c:pt>
              </c:numCache>
            </c:numRef>
          </c:val>
        </c:ser>
        <c:dLbls>
          <c:showLegendKey val="0"/>
          <c:showVal val="0"/>
          <c:showCatName val="0"/>
          <c:showSerName val="0"/>
          <c:showPercent val="0"/>
          <c:showBubbleSize val="0"/>
        </c:dLbls>
        <c:gapWidth val="219"/>
        <c:overlap val="100"/>
        <c:axId val="302144296"/>
        <c:axId val="308664584"/>
      </c:barChart>
      <c:catAx>
        <c:axId val="302144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664584"/>
        <c:crosses val="autoZero"/>
        <c:auto val="1"/>
        <c:lblAlgn val="ctr"/>
        <c:lblOffset val="100"/>
        <c:noMultiLvlLbl val="0"/>
      </c:catAx>
      <c:valAx>
        <c:axId val="308664584"/>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21442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Useless to Very Useless</c:v>
                </c:pt>
              </c:strCache>
            </c:strRef>
          </c:tx>
          <c:spPr>
            <a:solidFill>
              <a:srgbClr val="C00000"/>
            </a:solidFill>
            <a:ln>
              <a:noFill/>
            </a:ln>
            <a:effectLst/>
          </c:spPr>
          <c:invertIfNegative val="0"/>
          <c:cat>
            <c:strRef>
              <c:f>Sheet1!$A$2:$A$8</c:f>
              <c:strCache>
                <c:ptCount val="7"/>
                <c:pt idx="0">
                  <c:v>NetLogo</c:v>
                </c:pt>
                <c:pt idx="1">
                  <c:v>Blockly</c:v>
                </c:pt>
                <c:pt idx="2">
                  <c:v>Python</c:v>
                </c:pt>
                <c:pt idx="3">
                  <c:v>Textbook</c:v>
                </c:pt>
                <c:pt idx="4">
                  <c:v>Lecture</c:v>
                </c:pt>
                <c:pt idx="5">
                  <c:v>Real-world Data</c:v>
                </c:pt>
                <c:pt idx="6">
                  <c:v>Cohort</c:v>
                </c:pt>
              </c:strCache>
            </c:strRef>
          </c:cat>
          <c:val>
            <c:numRef>
              <c:f>Sheet1!$B$2:$B$8</c:f>
              <c:numCache>
                <c:formatCode>General</c:formatCode>
                <c:ptCount val="7"/>
                <c:pt idx="0">
                  <c:v>7</c:v>
                </c:pt>
                <c:pt idx="1">
                  <c:v>8</c:v>
                </c:pt>
                <c:pt idx="2">
                  <c:v>4</c:v>
                </c:pt>
                <c:pt idx="3">
                  <c:v>6</c:v>
                </c:pt>
                <c:pt idx="4">
                  <c:v>2</c:v>
                </c:pt>
                <c:pt idx="5">
                  <c:v>3</c:v>
                </c:pt>
                <c:pt idx="6">
                  <c:v>0</c:v>
                </c:pt>
              </c:numCache>
            </c:numRef>
          </c:val>
        </c:ser>
        <c:ser>
          <c:idx val="1"/>
          <c:order val="1"/>
          <c:tx>
            <c:strRef>
              <c:f>Sheet1!$C$1</c:f>
              <c:strCache>
                <c:ptCount val="1"/>
                <c:pt idx="0">
                  <c:v>Useful</c:v>
                </c:pt>
              </c:strCache>
            </c:strRef>
          </c:tx>
          <c:spPr>
            <a:solidFill>
              <a:srgbClr val="92D050"/>
            </a:solidFill>
            <a:ln>
              <a:noFill/>
            </a:ln>
            <a:effectLst/>
          </c:spPr>
          <c:invertIfNegative val="0"/>
          <c:cat>
            <c:strRef>
              <c:f>Sheet1!$A$2:$A$8</c:f>
              <c:strCache>
                <c:ptCount val="7"/>
                <c:pt idx="0">
                  <c:v>NetLogo</c:v>
                </c:pt>
                <c:pt idx="1">
                  <c:v>Blockly</c:v>
                </c:pt>
                <c:pt idx="2">
                  <c:v>Python</c:v>
                </c:pt>
                <c:pt idx="3">
                  <c:v>Textbook</c:v>
                </c:pt>
                <c:pt idx="4">
                  <c:v>Lecture</c:v>
                </c:pt>
                <c:pt idx="5">
                  <c:v>Real-world Data</c:v>
                </c:pt>
                <c:pt idx="6">
                  <c:v>Cohort</c:v>
                </c:pt>
              </c:strCache>
            </c:strRef>
          </c:cat>
          <c:val>
            <c:numRef>
              <c:f>Sheet1!$C$2:$C$8</c:f>
              <c:numCache>
                <c:formatCode>General</c:formatCode>
                <c:ptCount val="7"/>
                <c:pt idx="0">
                  <c:v>11</c:v>
                </c:pt>
                <c:pt idx="1">
                  <c:v>9</c:v>
                </c:pt>
                <c:pt idx="2">
                  <c:v>4</c:v>
                </c:pt>
                <c:pt idx="3">
                  <c:v>13</c:v>
                </c:pt>
                <c:pt idx="4">
                  <c:v>17</c:v>
                </c:pt>
                <c:pt idx="5">
                  <c:v>13</c:v>
                </c:pt>
                <c:pt idx="6">
                  <c:v>10</c:v>
                </c:pt>
              </c:numCache>
            </c:numRef>
          </c:val>
        </c:ser>
        <c:ser>
          <c:idx val="2"/>
          <c:order val="2"/>
          <c:tx>
            <c:strRef>
              <c:f>Sheet1!$D$1</c:f>
              <c:strCache>
                <c:ptCount val="1"/>
                <c:pt idx="0">
                  <c:v>Very Useful</c:v>
                </c:pt>
              </c:strCache>
            </c:strRef>
          </c:tx>
          <c:spPr>
            <a:solidFill>
              <a:srgbClr val="00B0F0"/>
            </a:solidFill>
            <a:ln>
              <a:noFill/>
            </a:ln>
            <a:effectLst/>
          </c:spPr>
          <c:invertIfNegative val="0"/>
          <c:cat>
            <c:strRef>
              <c:f>Sheet1!$A$2:$A$8</c:f>
              <c:strCache>
                <c:ptCount val="7"/>
                <c:pt idx="0">
                  <c:v>NetLogo</c:v>
                </c:pt>
                <c:pt idx="1">
                  <c:v>Blockly</c:v>
                </c:pt>
                <c:pt idx="2">
                  <c:v>Python</c:v>
                </c:pt>
                <c:pt idx="3">
                  <c:v>Textbook</c:v>
                </c:pt>
                <c:pt idx="4">
                  <c:v>Lecture</c:v>
                </c:pt>
                <c:pt idx="5">
                  <c:v>Real-world Data</c:v>
                </c:pt>
                <c:pt idx="6">
                  <c:v>Cohort</c:v>
                </c:pt>
              </c:strCache>
            </c:strRef>
          </c:cat>
          <c:val>
            <c:numRef>
              <c:f>Sheet1!$D$2:$D$8</c:f>
              <c:numCache>
                <c:formatCode>General</c:formatCode>
                <c:ptCount val="7"/>
                <c:pt idx="0">
                  <c:v>2</c:v>
                </c:pt>
                <c:pt idx="1">
                  <c:v>3</c:v>
                </c:pt>
                <c:pt idx="2">
                  <c:v>12</c:v>
                </c:pt>
                <c:pt idx="3">
                  <c:v>1</c:v>
                </c:pt>
                <c:pt idx="4">
                  <c:v>1</c:v>
                </c:pt>
                <c:pt idx="5">
                  <c:v>4</c:v>
                </c:pt>
                <c:pt idx="6">
                  <c:v>10</c:v>
                </c:pt>
              </c:numCache>
            </c:numRef>
          </c:val>
        </c:ser>
        <c:dLbls>
          <c:showLegendKey val="0"/>
          <c:showVal val="0"/>
          <c:showCatName val="0"/>
          <c:showSerName val="0"/>
          <c:showPercent val="0"/>
          <c:showBubbleSize val="0"/>
        </c:dLbls>
        <c:gapWidth val="219"/>
        <c:overlap val="100"/>
        <c:axId val="403790752"/>
        <c:axId val="403791144"/>
      </c:barChart>
      <c:catAx>
        <c:axId val="40379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03791144"/>
        <c:crosses val="autoZero"/>
        <c:auto val="1"/>
        <c:lblAlgn val="ctr"/>
        <c:lblOffset val="100"/>
        <c:noMultiLvlLbl val="0"/>
      </c:catAx>
      <c:valAx>
        <c:axId val="403791144"/>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037907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Very Uninteresting to Uninteresting</c:v>
                </c:pt>
              </c:strCache>
            </c:strRef>
          </c:tx>
          <c:spPr>
            <a:solidFill>
              <a:srgbClr val="C00000"/>
            </a:solidFill>
            <a:ln>
              <a:noFill/>
            </a:ln>
            <a:effectLst/>
          </c:spPr>
          <c:invertIfNegative val="0"/>
          <c:cat>
            <c:strRef>
              <c:f>Sheet1!$A$2:$A$8</c:f>
              <c:strCache>
                <c:ptCount val="7"/>
                <c:pt idx="0">
                  <c:v>NetLogo</c:v>
                </c:pt>
                <c:pt idx="1">
                  <c:v>Blockly</c:v>
                </c:pt>
                <c:pt idx="2">
                  <c:v>Python</c:v>
                </c:pt>
                <c:pt idx="3">
                  <c:v>Real-world Data</c:v>
                </c:pt>
                <c:pt idx="4">
                  <c:v>Cohort</c:v>
                </c:pt>
                <c:pt idx="5">
                  <c:v>Lecture</c:v>
                </c:pt>
                <c:pt idx="6">
                  <c:v>Textbook</c:v>
                </c:pt>
              </c:strCache>
            </c:strRef>
          </c:cat>
          <c:val>
            <c:numRef>
              <c:f>Sheet1!$B$2:$B$8</c:f>
              <c:numCache>
                <c:formatCode>General</c:formatCode>
                <c:ptCount val="7"/>
                <c:pt idx="0">
                  <c:v>3</c:v>
                </c:pt>
                <c:pt idx="1">
                  <c:v>3</c:v>
                </c:pt>
                <c:pt idx="2">
                  <c:v>3</c:v>
                </c:pt>
                <c:pt idx="3">
                  <c:v>2</c:v>
                </c:pt>
                <c:pt idx="4">
                  <c:v>1</c:v>
                </c:pt>
                <c:pt idx="5">
                  <c:v>3</c:v>
                </c:pt>
                <c:pt idx="6">
                  <c:v>9</c:v>
                </c:pt>
              </c:numCache>
            </c:numRef>
          </c:val>
        </c:ser>
        <c:ser>
          <c:idx val="1"/>
          <c:order val="1"/>
          <c:tx>
            <c:strRef>
              <c:f>Sheet1!$C$1</c:f>
              <c:strCache>
                <c:ptCount val="1"/>
                <c:pt idx="0">
                  <c:v>Interesting</c:v>
                </c:pt>
              </c:strCache>
            </c:strRef>
          </c:tx>
          <c:spPr>
            <a:solidFill>
              <a:srgbClr val="92D050"/>
            </a:solidFill>
            <a:ln>
              <a:noFill/>
            </a:ln>
            <a:effectLst/>
          </c:spPr>
          <c:invertIfNegative val="0"/>
          <c:cat>
            <c:strRef>
              <c:f>Sheet1!$A$2:$A$8</c:f>
              <c:strCache>
                <c:ptCount val="7"/>
                <c:pt idx="0">
                  <c:v>NetLogo</c:v>
                </c:pt>
                <c:pt idx="1">
                  <c:v>Blockly</c:v>
                </c:pt>
                <c:pt idx="2">
                  <c:v>Python</c:v>
                </c:pt>
                <c:pt idx="3">
                  <c:v>Real-world Data</c:v>
                </c:pt>
                <c:pt idx="4">
                  <c:v>Cohort</c:v>
                </c:pt>
                <c:pt idx="5">
                  <c:v>Lecture</c:v>
                </c:pt>
                <c:pt idx="6">
                  <c:v>Textbook</c:v>
                </c:pt>
              </c:strCache>
            </c:strRef>
          </c:cat>
          <c:val>
            <c:numRef>
              <c:f>Sheet1!$C$2:$C$8</c:f>
              <c:numCache>
                <c:formatCode>General</c:formatCode>
                <c:ptCount val="7"/>
                <c:pt idx="0">
                  <c:v>15</c:v>
                </c:pt>
                <c:pt idx="1">
                  <c:v>8</c:v>
                </c:pt>
                <c:pt idx="2">
                  <c:v>7</c:v>
                </c:pt>
                <c:pt idx="3">
                  <c:v>13</c:v>
                </c:pt>
                <c:pt idx="4">
                  <c:v>11</c:v>
                </c:pt>
                <c:pt idx="5">
                  <c:v>16</c:v>
                </c:pt>
                <c:pt idx="6">
                  <c:v>11</c:v>
                </c:pt>
              </c:numCache>
            </c:numRef>
          </c:val>
        </c:ser>
        <c:ser>
          <c:idx val="2"/>
          <c:order val="2"/>
          <c:tx>
            <c:strRef>
              <c:f>Sheet1!$D$1</c:f>
              <c:strCache>
                <c:ptCount val="1"/>
                <c:pt idx="0">
                  <c:v>Very Interesting</c:v>
                </c:pt>
              </c:strCache>
            </c:strRef>
          </c:tx>
          <c:spPr>
            <a:solidFill>
              <a:srgbClr val="00B0F0"/>
            </a:solidFill>
            <a:ln>
              <a:noFill/>
            </a:ln>
            <a:effectLst/>
          </c:spPr>
          <c:invertIfNegative val="0"/>
          <c:cat>
            <c:strRef>
              <c:f>Sheet1!$A$2:$A$8</c:f>
              <c:strCache>
                <c:ptCount val="7"/>
                <c:pt idx="0">
                  <c:v>NetLogo</c:v>
                </c:pt>
                <c:pt idx="1">
                  <c:v>Blockly</c:v>
                </c:pt>
                <c:pt idx="2">
                  <c:v>Python</c:v>
                </c:pt>
                <c:pt idx="3">
                  <c:v>Real-world Data</c:v>
                </c:pt>
                <c:pt idx="4">
                  <c:v>Cohort</c:v>
                </c:pt>
                <c:pt idx="5">
                  <c:v>Lecture</c:v>
                </c:pt>
                <c:pt idx="6">
                  <c:v>Textbook</c:v>
                </c:pt>
              </c:strCache>
            </c:strRef>
          </c:cat>
          <c:val>
            <c:numRef>
              <c:f>Sheet1!$D$2:$D$8</c:f>
              <c:numCache>
                <c:formatCode>General</c:formatCode>
                <c:ptCount val="7"/>
                <c:pt idx="0">
                  <c:v>2</c:v>
                </c:pt>
                <c:pt idx="1">
                  <c:v>9</c:v>
                </c:pt>
                <c:pt idx="2">
                  <c:v>10</c:v>
                </c:pt>
                <c:pt idx="3">
                  <c:v>5</c:v>
                </c:pt>
                <c:pt idx="4">
                  <c:v>8</c:v>
                </c:pt>
                <c:pt idx="5">
                  <c:v>1</c:v>
                </c:pt>
                <c:pt idx="6">
                  <c:v>0</c:v>
                </c:pt>
              </c:numCache>
            </c:numRef>
          </c:val>
        </c:ser>
        <c:dLbls>
          <c:showLegendKey val="0"/>
          <c:showVal val="0"/>
          <c:showCatName val="0"/>
          <c:showSerName val="0"/>
          <c:showPercent val="0"/>
          <c:showBubbleSize val="0"/>
        </c:dLbls>
        <c:gapWidth val="219"/>
        <c:overlap val="100"/>
        <c:axId val="491355528"/>
        <c:axId val="491353960"/>
      </c:barChart>
      <c:catAx>
        <c:axId val="491355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91353960"/>
        <c:crosses val="autoZero"/>
        <c:auto val="1"/>
        <c:lblAlgn val="ctr"/>
        <c:lblOffset val="100"/>
        <c:noMultiLvlLbl val="0"/>
      </c:catAx>
      <c:valAx>
        <c:axId val="491353960"/>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913555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Little to None</c:v>
                </c:pt>
              </c:strCache>
            </c:strRef>
          </c:tx>
          <c:spPr>
            <a:solidFill>
              <a:srgbClr val="C00000"/>
            </a:solidFill>
            <a:ln>
              <a:noFill/>
            </a:ln>
            <a:effectLst/>
          </c:spPr>
          <c:invertIfNegative val="0"/>
          <c:cat>
            <c:strRef>
              <c:f>Sheet1!$A$2:$A$4</c:f>
              <c:strCache>
                <c:ptCount val="3"/>
                <c:pt idx="0">
                  <c:v>Instructors</c:v>
                </c:pt>
                <c:pt idx="1">
                  <c:v>Cohort</c:v>
                </c:pt>
                <c:pt idx="2">
                  <c:v>Classmates</c:v>
                </c:pt>
              </c:strCache>
            </c:strRef>
          </c:cat>
          <c:val>
            <c:numRef>
              <c:f>Sheet1!$B$2:$B$4</c:f>
              <c:numCache>
                <c:formatCode>General</c:formatCode>
                <c:ptCount val="3"/>
                <c:pt idx="0">
                  <c:v>0</c:v>
                </c:pt>
                <c:pt idx="1">
                  <c:v>1</c:v>
                </c:pt>
                <c:pt idx="2">
                  <c:v>13</c:v>
                </c:pt>
              </c:numCache>
            </c:numRef>
          </c:val>
        </c:ser>
        <c:ser>
          <c:idx val="1"/>
          <c:order val="1"/>
          <c:tx>
            <c:strRef>
              <c:f>Sheet1!$C$1</c:f>
              <c:strCache>
                <c:ptCount val="1"/>
                <c:pt idx="0">
                  <c:v>Some</c:v>
                </c:pt>
              </c:strCache>
            </c:strRef>
          </c:tx>
          <c:spPr>
            <a:solidFill>
              <a:srgbClr val="92D050"/>
            </a:solidFill>
            <a:ln>
              <a:noFill/>
            </a:ln>
            <a:effectLst/>
          </c:spPr>
          <c:invertIfNegative val="0"/>
          <c:cat>
            <c:strRef>
              <c:f>Sheet1!$A$2:$A$4</c:f>
              <c:strCache>
                <c:ptCount val="3"/>
                <c:pt idx="0">
                  <c:v>Instructors</c:v>
                </c:pt>
                <c:pt idx="1">
                  <c:v>Cohort</c:v>
                </c:pt>
                <c:pt idx="2">
                  <c:v>Classmates</c:v>
                </c:pt>
              </c:strCache>
            </c:strRef>
          </c:cat>
          <c:val>
            <c:numRef>
              <c:f>Sheet1!$C$2:$C$4</c:f>
              <c:numCache>
                <c:formatCode>General</c:formatCode>
                <c:ptCount val="3"/>
                <c:pt idx="0">
                  <c:v>1</c:v>
                </c:pt>
                <c:pt idx="1">
                  <c:v>13</c:v>
                </c:pt>
                <c:pt idx="2">
                  <c:v>6</c:v>
                </c:pt>
              </c:numCache>
            </c:numRef>
          </c:val>
        </c:ser>
        <c:ser>
          <c:idx val="2"/>
          <c:order val="2"/>
          <c:tx>
            <c:strRef>
              <c:f>Sheet1!$D$1</c:f>
              <c:strCache>
                <c:ptCount val="1"/>
                <c:pt idx="0">
                  <c:v>A lot</c:v>
                </c:pt>
              </c:strCache>
            </c:strRef>
          </c:tx>
          <c:spPr>
            <a:solidFill>
              <a:srgbClr val="00B0F0"/>
            </a:solidFill>
            <a:ln>
              <a:noFill/>
            </a:ln>
            <a:effectLst/>
          </c:spPr>
          <c:invertIfNegative val="0"/>
          <c:cat>
            <c:strRef>
              <c:f>Sheet1!$A$2:$A$4</c:f>
              <c:strCache>
                <c:ptCount val="3"/>
                <c:pt idx="0">
                  <c:v>Instructors</c:v>
                </c:pt>
                <c:pt idx="1">
                  <c:v>Cohort</c:v>
                </c:pt>
                <c:pt idx="2">
                  <c:v>Classmates</c:v>
                </c:pt>
              </c:strCache>
            </c:strRef>
          </c:cat>
          <c:val>
            <c:numRef>
              <c:f>Sheet1!$D$2:$D$4</c:f>
              <c:numCache>
                <c:formatCode>General</c:formatCode>
                <c:ptCount val="3"/>
                <c:pt idx="0">
                  <c:v>19</c:v>
                </c:pt>
                <c:pt idx="1">
                  <c:v>6</c:v>
                </c:pt>
                <c:pt idx="2">
                  <c:v>1</c:v>
                </c:pt>
              </c:numCache>
            </c:numRef>
          </c:val>
        </c:ser>
        <c:dLbls>
          <c:showLegendKey val="0"/>
          <c:showVal val="0"/>
          <c:showCatName val="0"/>
          <c:showSerName val="0"/>
          <c:showPercent val="0"/>
          <c:showBubbleSize val="0"/>
        </c:dLbls>
        <c:gapWidth val="219"/>
        <c:overlap val="100"/>
        <c:axId val="308660272"/>
        <c:axId val="308666936"/>
      </c:barChart>
      <c:valAx>
        <c:axId val="308666936"/>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660272"/>
        <c:crosses val="autoZero"/>
        <c:crossBetween val="between"/>
      </c:valAx>
      <c:catAx>
        <c:axId val="3086602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666936"/>
        <c:crosses val="autoZero"/>
        <c:auto val="1"/>
        <c:lblAlgn val="ctr"/>
        <c:lblOffset val="100"/>
        <c:tickMarkSkip val="1"/>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Context!$H$2</c:f>
              <c:strCache>
                <c:ptCount val="1"/>
                <c:pt idx="0">
                  <c:v>Strongly Avoid</c:v>
                </c:pt>
              </c:strCache>
            </c:strRef>
          </c:tx>
          <c:spPr>
            <a:solidFill>
              <a:srgbClr val="C00000"/>
            </a:solidFill>
            <a:ln>
              <a:noFill/>
            </a:ln>
            <a:effectLst/>
          </c:spPr>
          <c:invertIfNegative val="0"/>
          <c:cat>
            <c:strRef>
              <c:f>Context!$I$1:$N$1</c:f>
              <c:strCache>
                <c:ptCount val="6"/>
                <c:pt idx="0">
                  <c:v>Student-Driven Data</c:v>
                </c:pt>
                <c:pt idx="1">
                  <c:v>Media Computation</c:v>
                </c:pt>
                <c:pt idx="2">
                  <c:v>Making Websites</c:v>
                </c:pt>
                <c:pt idx="3">
                  <c:v>Games/Animations</c:v>
                </c:pt>
                <c:pt idx="4">
                  <c:v>Controlling Robots</c:v>
                </c:pt>
                <c:pt idx="5">
                  <c:v>Computational Models</c:v>
                </c:pt>
              </c:strCache>
            </c:strRef>
          </c:cat>
          <c:val>
            <c:numRef>
              <c:f>Context!$I$2:$N$2</c:f>
              <c:numCache>
                <c:formatCode>General</c:formatCode>
                <c:ptCount val="6"/>
                <c:pt idx="0">
                  <c:v>0</c:v>
                </c:pt>
                <c:pt idx="1">
                  <c:v>0</c:v>
                </c:pt>
                <c:pt idx="2">
                  <c:v>2</c:v>
                </c:pt>
                <c:pt idx="3">
                  <c:v>1</c:v>
                </c:pt>
                <c:pt idx="4">
                  <c:v>5</c:v>
                </c:pt>
                <c:pt idx="5">
                  <c:v>2</c:v>
                </c:pt>
              </c:numCache>
            </c:numRef>
          </c:val>
        </c:ser>
        <c:ser>
          <c:idx val="1"/>
          <c:order val="1"/>
          <c:tx>
            <c:strRef>
              <c:f>Context!$H$3</c:f>
              <c:strCache>
                <c:ptCount val="1"/>
                <c:pt idx="0">
                  <c:v>Avoid</c:v>
                </c:pt>
              </c:strCache>
            </c:strRef>
          </c:tx>
          <c:spPr>
            <a:solidFill>
              <a:srgbClr val="FF0000"/>
            </a:solidFill>
            <a:ln>
              <a:noFill/>
            </a:ln>
            <a:effectLst/>
          </c:spPr>
          <c:invertIfNegative val="0"/>
          <c:cat>
            <c:strRef>
              <c:f>Context!$I$1:$N$1</c:f>
              <c:strCache>
                <c:ptCount val="6"/>
                <c:pt idx="0">
                  <c:v>Student-Driven Data</c:v>
                </c:pt>
                <c:pt idx="1">
                  <c:v>Media Computation</c:v>
                </c:pt>
                <c:pt idx="2">
                  <c:v>Making Websites</c:v>
                </c:pt>
                <c:pt idx="3">
                  <c:v>Games/Animations</c:v>
                </c:pt>
                <c:pt idx="4">
                  <c:v>Controlling Robots</c:v>
                </c:pt>
                <c:pt idx="5">
                  <c:v>Computational Models</c:v>
                </c:pt>
              </c:strCache>
            </c:strRef>
          </c:cat>
          <c:val>
            <c:numRef>
              <c:f>Context!$I$3:$N$3</c:f>
              <c:numCache>
                <c:formatCode>General</c:formatCode>
                <c:ptCount val="6"/>
                <c:pt idx="0">
                  <c:v>2</c:v>
                </c:pt>
                <c:pt idx="1">
                  <c:v>2</c:v>
                </c:pt>
                <c:pt idx="2">
                  <c:v>5</c:v>
                </c:pt>
                <c:pt idx="3">
                  <c:v>8</c:v>
                </c:pt>
                <c:pt idx="4">
                  <c:v>7</c:v>
                </c:pt>
                <c:pt idx="5">
                  <c:v>16</c:v>
                </c:pt>
              </c:numCache>
            </c:numRef>
          </c:val>
        </c:ser>
        <c:ser>
          <c:idx val="2"/>
          <c:order val="2"/>
          <c:tx>
            <c:strRef>
              <c:f>Context!$H$4</c:f>
              <c:strCache>
                <c:ptCount val="1"/>
                <c:pt idx="0">
                  <c:v>Prefer</c:v>
                </c:pt>
              </c:strCache>
            </c:strRef>
          </c:tx>
          <c:spPr>
            <a:solidFill>
              <a:srgbClr val="92D050"/>
            </a:solidFill>
            <a:ln>
              <a:noFill/>
            </a:ln>
            <a:effectLst/>
          </c:spPr>
          <c:invertIfNegative val="0"/>
          <c:cat>
            <c:strRef>
              <c:f>Context!$I$1:$N$1</c:f>
              <c:strCache>
                <c:ptCount val="6"/>
                <c:pt idx="0">
                  <c:v>Student-Driven Data</c:v>
                </c:pt>
                <c:pt idx="1">
                  <c:v>Media Computation</c:v>
                </c:pt>
                <c:pt idx="2">
                  <c:v>Making Websites</c:v>
                </c:pt>
                <c:pt idx="3">
                  <c:v>Games/Animations</c:v>
                </c:pt>
                <c:pt idx="4">
                  <c:v>Controlling Robots</c:v>
                </c:pt>
                <c:pt idx="5">
                  <c:v>Computational Models</c:v>
                </c:pt>
              </c:strCache>
            </c:strRef>
          </c:cat>
          <c:val>
            <c:numRef>
              <c:f>Context!$I$4:$N$4</c:f>
              <c:numCache>
                <c:formatCode>General</c:formatCode>
                <c:ptCount val="6"/>
                <c:pt idx="0">
                  <c:v>17</c:v>
                </c:pt>
                <c:pt idx="1">
                  <c:v>24</c:v>
                </c:pt>
                <c:pt idx="2">
                  <c:v>17</c:v>
                </c:pt>
                <c:pt idx="3">
                  <c:v>11</c:v>
                </c:pt>
                <c:pt idx="4">
                  <c:v>11</c:v>
                </c:pt>
                <c:pt idx="5">
                  <c:v>13</c:v>
                </c:pt>
              </c:numCache>
            </c:numRef>
          </c:val>
        </c:ser>
        <c:ser>
          <c:idx val="3"/>
          <c:order val="3"/>
          <c:tx>
            <c:strRef>
              <c:f>Context!$H$5</c:f>
              <c:strCache>
                <c:ptCount val="1"/>
                <c:pt idx="0">
                  <c:v>Strongly Prefer</c:v>
                </c:pt>
              </c:strCache>
            </c:strRef>
          </c:tx>
          <c:spPr>
            <a:solidFill>
              <a:srgbClr val="00B050"/>
            </a:solidFill>
            <a:ln>
              <a:noFill/>
            </a:ln>
            <a:effectLst/>
          </c:spPr>
          <c:invertIfNegative val="0"/>
          <c:cat>
            <c:strRef>
              <c:f>Context!$I$1:$N$1</c:f>
              <c:strCache>
                <c:ptCount val="6"/>
                <c:pt idx="0">
                  <c:v>Student-Driven Data</c:v>
                </c:pt>
                <c:pt idx="1">
                  <c:v>Media Computation</c:v>
                </c:pt>
                <c:pt idx="2">
                  <c:v>Making Websites</c:v>
                </c:pt>
                <c:pt idx="3">
                  <c:v>Games/Animations</c:v>
                </c:pt>
                <c:pt idx="4">
                  <c:v>Controlling Robots</c:v>
                </c:pt>
                <c:pt idx="5">
                  <c:v>Computational Models</c:v>
                </c:pt>
              </c:strCache>
            </c:strRef>
          </c:cat>
          <c:val>
            <c:numRef>
              <c:f>Context!$I$5:$N$5</c:f>
              <c:numCache>
                <c:formatCode>General</c:formatCode>
                <c:ptCount val="6"/>
                <c:pt idx="0">
                  <c:v>14</c:v>
                </c:pt>
                <c:pt idx="1">
                  <c:v>7</c:v>
                </c:pt>
                <c:pt idx="2">
                  <c:v>9</c:v>
                </c:pt>
                <c:pt idx="3">
                  <c:v>13</c:v>
                </c:pt>
                <c:pt idx="4">
                  <c:v>10</c:v>
                </c:pt>
                <c:pt idx="5">
                  <c:v>2</c:v>
                </c:pt>
              </c:numCache>
            </c:numRef>
          </c:val>
        </c:ser>
        <c:dLbls>
          <c:showLegendKey val="0"/>
          <c:showVal val="0"/>
          <c:showCatName val="0"/>
          <c:showSerName val="0"/>
          <c:showPercent val="0"/>
          <c:showBubbleSize val="0"/>
        </c:dLbls>
        <c:gapWidth val="150"/>
        <c:overlap val="100"/>
        <c:axId val="210384312"/>
        <c:axId val="210385096"/>
      </c:barChart>
      <c:catAx>
        <c:axId val="2103843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crossAx val="210385096"/>
        <c:crosses val="autoZero"/>
        <c:auto val="1"/>
        <c:lblAlgn val="ctr"/>
        <c:lblOffset val="100"/>
        <c:noMultiLvlLbl val="0"/>
      </c:catAx>
      <c:valAx>
        <c:axId val="21038509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crossAx val="210384312"/>
        <c:crosses val="autoZero"/>
        <c:crossBetween val="between"/>
        <c:majorUnit val="0.2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showDLblsOverMax val="0"/>
  </c:chart>
  <c:spPr>
    <a:noFill/>
    <a:ln>
      <a:noFill/>
    </a:ln>
    <a:effectLst/>
  </c:spPr>
  <c:txPr>
    <a:bodyPr/>
    <a:lstStyle/>
    <a:p>
      <a:pPr>
        <a:defRPr sz="1800">
          <a:latin typeface="Bookman Old Style" panose="020506040505050202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1B94C2-50A6-464B-B8AB-1150E140E18C}"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513EC492-D666-4E2E-B542-7BAB2CA57C0F}">
      <dgm:prSet phldrT="[Text]"/>
      <dgm:spPr/>
      <dgm:t>
        <a:bodyPr/>
        <a:lstStyle/>
        <a:p>
          <a:r>
            <a:rPr lang="en-US" smtClean="0"/>
            <a:t>Problem</a:t>
          </a:r>
          <a:endParaRPr lang="en-US"/>
        </a:p>
      </dgm:t>
    </dgm:pt>
    <dgm:pt modelId="{911B2677-565C-4251-8A07-679A6CB0BC41}" type="parTrans" cxnId="{2C256C61-2A78-492D-A2A7-A5ADC77E2627}">
      <dgm:prSet/>
      <dgm:spPr/>
      <dgm:t>
        <a:bodyPr/>
        <a:lstStyle/>
        <a:p>
          <a:endParaRPr lang="en-US"/>
        </a:p>
      </dgm:t>
    </dgm:pt>
    <dgm:pt modelId="{BF16A913-F7AC-4DB6-A5B5-AA5450082B04}" type="sibTrans" cxnId="{2C256C61-2A78-492D-A2A7-A5ADC77E2627}">
      <dgm:prSet/>
      <dgm:spPr/>
      <dgm:t>
        <a:bodyPr/>
        <a:lstStyle/>
        <a:p>
          <a:endParaRPr lang="en-US"/>
        </a:p>
      </dgm:t>
    </dgm:pt>
    <dgm:pt modelId="{B536A104-DAF1-4DF4-9861-9B3FE79771F5}">
      <dgm:prSet/>
      <dgm:spPr/>
      <dgm:t>
        <a:bodyPr/>
        <a:lstStyle/>
        <a:p>
          <a:r>
            <a:rPr lang="en-US" smtClean="0"/>
            <a:t>Theory</a:t>
          </a:r>
          <a:endParaRPr lang="en-US" dirty="0" smtClean="0"/>
        </a:p>
      </dgm:t>
    </dgm:pt>
    <dgm:pt modelId="{BD62C348-8A90-47EB-91A5-692C91F08C88}" type="parTrans" cxnId="{549FE379-F992-4F64-A36F-6C4DEED83792}">
      <dgm:prSet/>
      <dgm:spPr/>
      <dgm:t>
        <a:bodyPr/>
        <a:lstStyle/>
        <a:p>
          <a:endParaRPr lang="en-US"/>
        </a:p>
      </dgm:t>
    </dgm:pt>
    <dgm:pt modelId="{28F80A2B-CAA9-4E2D-9A96-34817680194F}" type="sibTrans" cxnId="{549FE379-F992-4F64-A36F-6C4DEED83792}">
      <dgm:prSet/>
      <dgm:spPr/>
      <dgm:t>
        <a:bodyPr/>
        <a:lstStyle/>
        <a:p>
          <a:endParaRPr lang="en-US"/>
        </a:p>
      </dgm:t>
    </dgm:pt>
    <dgm:pt modelId="{A89EF20D-24EA-41CB-9578-BE063DF9F1E9}">
      <dgm:prSet/>
      <dgm:spPr/>
      <dgm:t>
        <a:bodyPr/>
        <a:lstStyle/>
        <a:p>
          <a:r>
            <a:rPr lang="en-US" smtClean="0"/>
            <a:t>Motivation</a:t>
          </a:r>
          <a:endParaRPr lang="en-US" dirty="0" smtClean="0"/>
        </a:p>
      </dgm:t>
    </dgm:pt>
    <dgm:pt modelId="{411EDFD8-6C4A-42AF-BA07-9B490F0E8721}" type="parTrans" cxnId="{109BE705-F97A-4D1A-8E19-15BB97B548F6}">
      <dgm:prSet/>
      <dgm:spPr/>
      <dgm:t>
        <a:bodyPr/>
        <a:lstStyle/>
        <a:p>
          <a:endParaRPr lang="en-US"/>
        </a:p>
      </dgm:t>
    </dgm:pt>
    <dgm:pt modelId="{36FD0709-5EDA-432C-AD00-7DCA966188D3}" type="sibTrans" cxnId="{109BE705-F97A-4D1A-8E19-15BB97B548F6}">
      <dgm:prSet/>
      <dgm:spPr/>
      <dgm:t>
        <a:bodyPr/>
        <a:lstStyle/>
        <a:p>
          <a:endParaRPr lang="en-US"/>
        </a:p>
      </dgm:t>
    </dgm:pt>
    <dgm:pt modelId="{573670BD-ED8A-418E-9F01-1A3A46F312C3}">
      <dgm:prSet/>
      <dgm:spPr/>
      <dgm:t>
        <a:bodyPr/>
        <a:lstStyle/>
        <a:p>
          <a:r>
            <a:rPr lang="en-US" smtClean="0"/>
            <a:t>Learning</a:t>
          </a:r>
          <a:endParaRPr lang="en-US" dirty="0" smtClean="0"/>
        </a:p>
      </dgm:t>
    </dgm:pt>
    <dgm:pt modelId="{93B57DCF-2891-4477-9406-C2580933354F}" type="parTrans" cxnId="{E212B212-B7C3-4820-9942-3DB59BBCD3B1}">
      <dgm:prSet/>
      <dgm:spPr/>
      <dgm:t>
        <a:bodyPr/>
        <a:lstStyle/>
        <a:p>
          <a:endParaRPr lang="en-US"/>
        </a:p>
      </dgm:t>
    </dgm:pt>
    <dgm:pt modelId="{3D950BFF-1817-4882-80F1-01FCEF47237D}" type="sibTrans" cxnId="{E212B212-B7C3-4820-9942-3DB59BBCD3B1}">
      <dgm:prSet/>
      <dgm:spPr/>
      <dgm:t>
        <a:bodyPr/>
        <a:lstStyle/>
        <a:p>
          <a:endParaRPr lang="en-US"/>
        </a:p>
      </dgm:t>
    </dgm:pt>
    <dgm:pt modelId="{60C237B8-5F03-40C2-A944-522297E02153}">
      <dgm:prSet/>
      <dgm:spPr/>
      <dgm:t>
        <a:bodyPr/>
        <a:lstStyle/>
        <a:p>
          <a:r>
            <a:rPr lang="en-US" smtClean="0"/>
            <a:t>Literature Review</a:t>
          </a:r>
          <a:endParaRPr lang="en-US" dirty="0" smtClean="0"/>
        </a:p>
      </dgm:t>
    </dgm:pt>
    <dgm:pt modelId="{C32B1776-9F93-4F2D-9B0E-39B9A967AF2A}" type="parTrans" cxnId="{5F2D0C34-AB30-401A-AEC4-980417A26B64}">
      <dgm:prSet/>
      <dgm:spPr/>
      <dgm:t>
        <a:bodyPr/>
        <a:lstStyle/>
        <a:p>
          <a:endParaRPr lang="en-US"/>
        </a:p>
      </dgm:t>
    </dgm:pt>
    <dgm:pt modelId="{B5682D62-F548-4C03-A53C-744689DB23C3}" type="sibTrans" cxnId="{5F2D0C34-AB30-401A-AEC4-980417A26B64}">
      <dgm:prSet/>
      <dgm:spPr/>
      <dgm:t>
        <a:bodyPr/>
        <a:lstStyle/>
        <a:p>
          <a:endParaRPr lang="en-US"/>
        </a:p>
      </dgm:t>
    </dgm:pt>
    <dgm:pt modelId="{6ABD8AB5-591D-4940-97D4-4568FE6E4475}">
      <dgm:prSet/>
      <dgm:spPr/>
      <dgm:t>
        <a:bodyPr/>
        <a:lstStyle/>
        <a:p>
          <a:r>
            <a:rPr lang="en-US" smtClean="0"/>
            <a:t>Prior Work</a:t>
          </a:r>
          <a:endParaRPr lang="en-US" dirty="0" smtClean="0"/>
        </a:p>
      </dgm:t>
    </dgm:pt>
    <dgm:pt modelId="{69AC0CD5-91B9-4408-A5E9-7F2AE5FAED48}" type="parTrans" cxnId="{B0AD6D39-8113-47F8-95B0-890C1D62A5B2}">
      <dgm:prSet/>
      <dgm:spPr/>
      <dgm:t>
        <a:bodyPr/>
        <a:lstStyle/>
        <a:p>
          <a:endParaRPr lang="en-US"/>
        </a:p>
      </dgm:t>
    </dgm:pt>
    <dgm:pt modelId="{E8653E2F-AF9F-4E88-BF82-41F57C7627DC}" type="sibTrans" cxnId="{B0AD6D39-8113-47F8-95B0-890C1D62A5B2}">
      <dgm:prSet/>
      <dgm:spPr/>
      <dgm:t>
        <a:bodyPr/>
        <a:lstStyle/>
        <a:p>
          <a:endParaRPr lang="en-US"/>
        </a:p>
      </dgm:t>
    </dgm:pt>
    <dgm:pt modelId="{EAFC3294-FB17-4B68-89D1-14F379E6E170}">
      <dgm:prSet/>
      <dgm:spPr/>
      <dgm:t>
        <a:bodyPr/>
        <a:lstStyle/>
        <a:p>
          <a:r>
            <a:rPr lang="en-US" smtClean="0"/>
            <a:t>Research Questions</a:t>
          </a:r>
          <a:endParaRPr lang="en-US" dirty="0" smtClean="0"/>
        </a:p>
      </dgm:t>
    </dgm:pt>
    <dgm:pt modelId="{578F40D6-0CC1-44B2-8891-C1B5A018921E}" type="parTrans" cxnId="{9C76BB9C-CC95-4AF0-A922-2C772513C8CD}">
      <dgm:prSet/>
      <dgm:spPr/>
      <dgm:t>
        <a:bodyPr/>
        <a:lstStyle/>
        <a:p>
          <a:endParaRPr lang="en-US"/>
        </a:p>
      </dgm:t>
    </dgm:pt>
    <dgm:pt modelId="{ADB1826C-F415-4320-9BBA-721E32E8BA6F}" type="sibTrans" cxnId="{9C76BB9C-CC95-4AF0-A922-2C772513C8CD}">
      <dgm:prSet/>
      <dgm:spPr/>
      <dgm:t>
        <a:bodyPr/>
        <a:lstStyle/>
        <a:p>
          <a:endParaRPr lang="en-US"/>
        </a:p>
      </dgm:t>
    </dgm:pt>
    <dgm:pt modelId="{F7576B22-55EC-424F-B8F6-E2EB66EFAFF7}">
      <dgm:prSet/>
      <dgm:spPr/>
      <dgm:t>
        <a:bodyPr/>
        <a:lstStyle/>
        <a:p>
          <a:r>
            <a:rPr lang="en-US" smtClean="0"/>
            <a:t>Technology</a:t>
          </a:r>
          <a:endParaRPr lang="en-US" dirty="0" smtClean="0"/>
        </a:p>
      </dgm:t>
    </dgm:pt>
    <dgm:pt modelId="{6607306E-330C-46E2-869D-08CC3F3B1068}" type="parTrans" cxnId="{CAB340E7-C0C5-4248-94E6-3F5808DB3178}">
      <dgm:prSet/>
      <dgm:spPr/>
      <dgm:t>
        <a:bodyPr/>
        <a:lstStyle/>
        <a:p>
          <a:endParaRPr lang="en-US"/>
        </a:p>
      </dgm:t>
    </dgm:pt>
    <dgm:pt modelId="{63BBE834-73F5-4704-AA61-4735768C94B9}" type="sibTrans" cxnId="{CAB340E7-C0C5-4248-94E6-3F5808DB3178}">
      <dgm:prSet/>
      <dgm:spPr/>
      <dgm:t>
        <a:bodyPr/>
        <a:lstStyle/>
        <a:p>
          <a:endParaRPr lang="en-US"/>
        </a:p>
      </dgm:t>
    </dgm:pt>
    <dgm:pt modelId="{B8470D7E-25BC-4126-A31E-A776D9F42550}">
      <dgm:prSet/>
      <dgm:spPr/>
      <dgm:t>
        <a:bodyPr/>
        <a:lstStyle/>
        <a:p>
          <a:r>
            <a:rPr lang="en-US" smtClean="0"/>
            <a:t>Motivation</a:t>
          </a:r>
          <a:endParaRPr lang="en-US" dirty="0"/>
        </a:p>
      </dgm:t>
    </dgm:pt>
    <dgm:pt modelId="{900B2964-1FA5-45E6-9DAB-ECAB72DE7994}" type="parTrans" cxnId="{1644F109-9A92-488C-A92B-C46CB21DBC9E}">
      <dgm:prSet/>
      <dgm:spPr/>
      <dgm:t>
        <a:bodyPr/>
        <a:lstStyle/>
        <a:p>
          <a:endParaRPr lang="en-US"/>
        </a:p>
      </dgm:t>
    </dgm:pt>
    <dgm:pt modelId="{13F8CA81-F516-45B2-8DF5-0D36E442B7D4}" type="sibTrans" cxnId="{1644F109-9A92-488C-A92B-C46CB21DBC9E}">
      <dgm:prSet/>
      <dgm:spPr/>
      <dgm:t>
        <a:bodyPr/>
        <a:lstStyle/>
        <a:p>
          <a:endParaRPr lang="en-US"/>
        </a:p>
      </dgm:t>
    </dgm:pt>
    <dgm:pt modelId="{C1F05A2A-3069-4ACC-8FF5-E7AE368F249E}" type="pres">
      <dgm:prSet presAssocID="{231B94C2-50A6-464B-B8AB-1150E140E18C}" presName="Name0" presStyleCnt="0">
        <dgm:presLayoutVars>
          <dgm:dir/>
          <dgm:animLvl val="lvl"/>
          <dgm:resizeHandles val="exact"/>
        </dgm:presLayoutVars>
      </dgm:prSet>
      <dgm:spPr/>
    </dgm:pt>
    <dgm:pt modelId="{E43CE18A-D4DB-4844-8C07-2E5E895DC8E4}" type="pres">
      <dgm:prSet presAssocID="{513EC492-D666-4E2E-B542-7BAB2CA57C0F}" presName="composite" presStyleCnt="0"/>
      <dgm:spPr/>
    </dgm:pt>
    <dgm:pt modelId="{2CFFC2CB-D952-4C29-AD53-E8F4788406E0}" type="pres">
      <dgm:prSet presAssocID="{513EC492-D666-4E2E-B542-7BAB2CA57C0F}" presName="parTx" presStyleLbl="node1" presStyleIdx="0" presStyleCnt="5">
        <dgm:presLayoutVars>
          <dgm:chMax val="0"/>
          <dgm:chPref val="0"/>
          <dgm:bulletEnabled val="1"/>
        </dgm:presLayoutVars>
      </dgm:prSet>
      <dgm:spPr/>
    </dgm:pt>
    <dgm:pt modelId="{8CA135D8-795C-461C-989A-81EC19D4A16D}" type="pres">
      <dgm:prSet presAssocID="{513EC492-D666-4E2E-B542-7BAB2CA57C0F}" presName="desTx" presStyleLbl="revTx" presStyleIdx="0" presStyleCnt="2">
        <dgm:presLayoutVars>
          <dgm:bulletEnabled val="1"/>
        </dgm:presLayoutVars>
      </dgm:prSet>
      <dgm:spPr/>
    </dgm:pt>
    <dgm:pt modelId="{7A5507E4-3E83-474B-ACE6-37359E628B63}" type="pres">
      <dgm:prSet presAssocID="{BF16A913-F7AC-4DB6-A5B5-AA5450082B04}" presName="space" presStyleCnt="0"/>
      <dgm:spPr/>
    </dgm:pt>
    <dgm:pt modelId="{8DCB681F-2CBA-4469-B93A-F2E4D342A0C3}" type="pres">
      <dgm:prSet presAssocID="{B536A104-DAF1-4DF4-9861-9B3FE79771F5}" presName="composite" presStyleCnt="0"/>
      <dgm:spPr/>
    </dgm:pt>
    <dgm:pt modelId="{F7C180EC-DD95-4E08-8565-5DAE69A88CC5}" type="pres">
      <dgm:prSet presAssocID="{B536A104-DAF1-4DF4-9861-9B3FE79771F5}" presName="parTx" presStyleLbl="node1" presStyleIdx="1" presStyleCnt="5">
        <dgm:presLayoutVars>
          <dgm:chMax val="0"/>
          <dgm:chPref val="0"/>
          <dgm:bulletEnabled val="1"/>
        </dgm:presLayoutVars>
      </dgm:prSet>
      <dgm:spPr/>
    </dgm:pt>
    <dgm:pt modelId="{A1F15CCF-D1B2-4710-A2D0-88B6C61B1188}" type="pres">
      <dgm:prSet presAssocID="{B536A104-DAF1-4DF4-9861-9B3FE79771F5}" presName="desTx" presStyleLbl="revTx" presStyleIdx="0" presStyleCnt="2">
        <dgm:presLayoutVars>
          <dgm:bulletEnabled val="1"/>
        </dgm:presLayoutVars>
      </dgm:prSet>
      <dgm:spPr/>
    </dgm:pt>
    <dgm:pt modelId="{53C0A3F0-CF34-49BC-B819-958C3067B9FE}" type="pres">
      <dgm:prSet presAssocID="{28F80A2B-CAA9-4E2D-9A96-34817680194F}" presName="space" presStyleCnt="0"/>
      <dgm:spPr/>
    </dgm:pt>
    <dgm:pt modelId="{B8292247-FCD1-4582-9F5B-5BD6C92D308C}" type="pres">
      <dgm:prSet presAssocID="{60C237B8-5F03-40C2-A944-522297E02153}" presName="composite" presStyleCnt="0"/>
      <dgm:spPr/>
    </dgm:pt>
    <dgm:pt modelId="{10EA85BB-2E83-4268-AB96-75CBB217579F}" type="pres">
      <dgm:prSet presAssocID="{60C237B8-5F03-40C2-A944-522297E02153}" presName="parTx" presStyleLbl="node1" presStyleIdx="2" presStyleCnt="5">
        <dgm:presLayoutVars>
          <dgm:chMax val="0"/>
          <dgm:chPref val="0"/>
          <dgm:bulletEnabled val="1"/>
        </dgm:presLayoutVars>
      </dgm:prSet>
      <dgm:spPr/>
    </dgm:pt>
    <dgm:pt modelId="{D97A6D18-A0A3-4D3F-BFDA-9CF2BB52A2BE}" type="pres">
      <dgm:prSet presAssocID="{60C237B8-5F03-40C2-A944-522297E02153}" presName="desTx" presStyleLbl="revTx" presStyleIdx="0" presStyleCnt="2">
        <dgm:presLayoutVars>
          <dgm:bulletEnabled val="1"/>
        </dgm:presLayoutVars>
      </dgm:prSet>
      <dgm:spPr/>
    </dgm:pt>
    <dgm:pt modelId="{A4D3529B-C446-418D-8027-4C258322F1FD}" type="pres">
      <dgm:prSet presAssocID="{B5682D62-F548-4C03-A53C-744689DB23C3}" presName="space" presStyleCnt="0"/>
      <dgm:spPr/>
    </dgm:pt>
    <dgm:pt modelId="{396B97E7-F342-4335-9FD1-35B81B790724}" type="pres">
      <dgm:prSet presAssocID="{6ABD8AB5-591D-4940-97D4-4568FE6E4475}" presName="composite" presStyleCnt="0"/>
      <dgm:spPr/>
    </dgm:pt>
    <dgm:pt modelId="{DFD4E88C-DE9C-4174-922C-763E372DED76}" type="pres">
      <dgm:prSet presAssocID="{6ABD8AB5-591D-4940-97D4-4568FE6E4475}" presName="parTx" presStyleLbl="node1" presStyleIdx="3" presStyleCnt="5">
        <dgm:presLayoutVars>
          <dgm:chMax val="0"/>
          <dgm:chPref val="0"/>
          <dgm:bulletEnabled val="1"/>
        </dgm:presLayoutVars>
      </dgm:prSet>
      <dgm:spPr/>
    </dgm:pt>
    <dgm:pt modelId="{802CB088-2F3F-4E63-842B-B25822036C24}" type="pres">
      <dgm:prSet presAssocID="{6ABD8AB5-591D-4940-97D4-4568FE6E4475}" presName="desTx" presStyleLbl="revTx" presStyleIdx="0" presStyleCnt="2">
        <dgm:presLayoutVars>
          <dgm:bulletEnabled val="1"/>
        </dgm:presLayoutVars>
      </dgm:prSet>
      <dgm:spPr/>
    </dgm:pt>
    <dgm:pt modelId="{EE123398-49CA-4F77-A5DA-5F694C6E0478}" type="pres">
      <dgm:prSet presAssocID="{E8653E2F-AF9F-4E88-BF82-41F57C7627DC}" presName="space" presStyleCnt="0"/>
      <dgm:spPr/>
    </dgm:pt>
    <dgm:pt modelId="{CF9AAEA1-5251-44C5-AEF9-8FB9EFDD5ED5}" type="pres">
      <dgm:prSet presAssocID="{EAFC3294-FB17-4B68-89D1-14F379E6E170}" presName="composite" presStyleCnt="0"/>
      <dgm:spPr/>
    </dgm:pt>
    <dgm:pt modelId="{C3186F96-EF54-457C-BE0D-7D58A82BBEBF}" type="pres">
      <dgm:prSet presAssocID="{EAFC3294-FB17-4B68-89D1-14F379E6E170}" presName="parTx" presStyleLbl="node1" presStyleIdx="4" presStyleCnt="5">
        <dgm:presLayoutVars>
          <dgm:chMax val="0"/>
          <dgm:chPref val="0"/>
          <dgm:bulletEnabled val="1"/>
        </dgm:presLayoutVars>
      </dgm:prSet>
      <dgm:spPr/>
    </dgm:pt>
    <dgm:pt modelId="{D8B9B1C9-6DED-4D26-84CA-9A3B9ED47A73}" type="pres">
      <dgm:prSet presAssocID="{EAFC3294-FB17-4B68-89D1-14F379E6E170}" presName="desTx" presStyleLbl="revTx" presStyleIdx="1" presStyleCnt="2">
        <dgm:presLayoutVars>
          <dgm:bulletEnabled val="1"/>
        </dgm:presLayoutVars>
      </dgm:prSet>
      <dgm:spPr/>
    </dgm:pt>
  </dgm:ptLst>
  <dgm:cxnLst>
    <dgm:cxn modelId="{CAB340E7-C0C5-4248-94E6-3F5808DB3178}" srcId="{EAFC3294-FB17-4B68-89D1-14F379E6E170}" destId="{F7576B22-55EC-424F-B8F6-E2EB66EFAFF7}" srcOrd="0" destOrd="0" parTransId="{6607306E-330C-46E2-869D-08CC3F3B1068}" sibTransId="{63BBE834-73F5-4704-AA61-4735768C94B9}"/>
    <dgm:cxn modelId="{B7473280-6E1A-495C-BF2C-21A27BE228B1}" type="presOf" srcId="{A89EF20D-24EA-41CB-9578-BE063DF9F1E9}" destId="{A1F15CCF-D1B2-4710-A2D0-88B6C61B1188}" srcOrd="0" destOrd="0" presId="urn:microsoft.com/office/officeart/2005/8/layout/chevron1"/>
    <dgm:cxn modelId="{C7888870-1F7C-4023-80EB-9419801F7EEA}" type="presOf" srcId="{B536A104-DAF1-4DF4-9861-9B3FE79771F5}" destId="{F7C180EC-DD95-4E08-8565-5DAE69A88CC5}" srcOrd="0" destOrd="0" presId="urn:microsoft.com/office/officeart/2005/8/layout/chevron1"/>
    <dgm:cxn modelId="{B5747DEA-FCB4-4BDE-BF0C-D81046E331FF}" type="presOf" srcId="{F7576B22-55EC-424F-B8F6-E2EB66EFAFF7}" destId="{D8B9B1C9-6DED-4D26-84CA-9A3B9ED47A73}" srcOrd="0" destOrd="0" presId="urn:microsoft.com/office/officeart/2005/8/layout/chevron1"/>
    <dgm:cxn modelId="{2C256C61-2A78-492D-A2A7-A5ADC77E2627}" srcId="{231B94C2-50A6-464B-B8AB-1150E140E18C}" destId="{513EC492-D666-4E2E-B542-7BAB2CA57C0F}" srcOrd="0" destOrd="0" parTransId="{911B2677-565C-4251-8A07-679A6CB0BC41}" sibTransId="{BF16A913-F7AC-4DB6-A5B5-AA5450082B04}"/>
    <dgm:cxn modelId="{B0AD6D39-8113-47F8-95B0-890C1D62A5B2}" srcId="{231B94C2-50A6-464B-B8AB-1150E140E18C}" destId="{6ABD8AB5-591D-4940-97D4-4568FE6E4475}" srcOrd="3" destOrd="0" parTransId="{69AC0CD5-91B9-4408-A5E9-7F2AE5FAED48}" sibTransId="{E8653E2F-AF9F-4E88-BF82-41F57C7627DC}"/>
    <dgm:cxn modelId="{3F61D719-A48A-46FF-BDBA-3BF8DAD1A53E}" type="presOf" srcId="{6ABD8AB5-591D-4940-97D4-4568FE6E4475}" destId="{DFD4E88C-DE9C-4174-922C-763E372DED76}" srcOrd="0" destOrd="0" presId="urn:microsoft.com/office/officeart/2005/8/layout/chevron1"/>
    <dgm:cxn modelId="{AC90A0DF-CFCF-43BD-A6AC-E4F67A8C2771}" type="presOf" srcId="{EAFC3294-FB17-4B68-89D1-14F379E6E170}" destId="{C3186F96-EF54-457C-BE0D-7D58A82BBEBF}" srcOrd="0" destOrd="0" presId="urn:microsoft.com/office/officeart/2005/8/layout/chevron1"/>
    <dgm:cxn modelId="{5F2D0C34-AB30-401A-AEC4-980417A26B64}" srcId="{231B94C2-50A6-464B-B8AB-1150E140E18C}" destId="{60C237B8-5F03-40C2-A944-522297E02153}" srcOrd="2" destOrd="0" parTransId="{C32B1776-9F93-4F2D-9B0E-39B9A967AF2A}" sibTransId="{B5682D62-F548-4C03-A53C-744689DB23C3}"/>
    <dgm:cxn modelId="{09B470AC-5EE4-49F1-9467-A747E888F657}" type="presOf" srcId="{B8470D7E-25BC-4126-A31E-A776D9F42550}" destId="{D8B9B1C9-6DED-4D26-84CA-9A3B9ED47A73}" srcOrd="0" destOrd="1" presId="urn:microsoft.com/office/officeart/2005/8/layout/chevron1"/>
    <dgm:cxn modelId="{9C76BB9C-CC95-4AF0-A922-2C772513C8CD}" srcId="{231B94C2-50A6-464B-B8AB-1150E140E18C}" destId="{EAFC3294-FB17-4B68-89D1-14F379E6E170}" srcOrd="4" destOrd="0" parTransId="{578F40D6-0CC1-44B2-8891-C1B5A018921E}" sibTransId="{ADB1826C-F415-4320-9BBA-721E32E8BA6F}"/>
    <dgm:cxn modelId="{456EA6A1-EF7E-49C7-B881-8E0E827BBF82}" type="presOf" srcId="{231B94C2-50A6-464B-B8AB-1150E140E18C}" destId="{C1F05A2A-3069-4ACC-8FF5-E7AE368F249E}" srcOrd="0" destOrd="0" presId="urn:microsoft.com/office/officeart/2005/8/layout/chevron1"/>
    <dgm:cxn modelId="{109BE705-F97A-4D1A-8E19-15BB97B548F6}" srcId="{B536A104-DAF1-4DF4-9861-9B3FE79771F5}" destId="{A89EF20D-24EA-41CB-9578-BE063DF9F1E9}" srcOrd="0" destOrd="0" parTransId="{411EDFD8-6C4A-42AF-BA07-9B490F0E8721}" sibTransId="{36FD0709-5EDA-432C-AD00-7DCA966188D3}"/>
    <dgm:cxn modelId="{E212B212-B7C3-4820-9942-3DB59BBCD3B1}" srcId="{B536A104-DAF1-4DF4-9861-9B3FE79771F5}" destId="{573670BD-ED8A-418E-9F01-1A3A46F312C3}" srcOrd="1" destOrd="0" parTransId="{93B57DCF-2891-4477-9406-C2580933354F}" sibTransId="{3D950BFF-1817-4882-80F1-01FCEF47237D}"/>
    <dgm:cxn modelId="{549FE379-F992-4F64-A36F-6C4DEED83792}" srcId="{231B94C2-50A6-464B-B8AB-1150E140E18C}" destId="{B536A104-DAF1-4DF4-9861-9B3FE79771F5}" srcOrd="1" destOrd="0" parTransId="{BD62C348-8A90-47EB-91A5-692C91F08C88}" sibTransId="{28F80A2B-CAA9-4E2D-9A96-34817680194F}"/>
    <dgm:cxn modelId="{7556307D-5314-44A7-8995-90172C94CE24}" type="presOf" srcId="{513EC492-D666-4E2E-B542-7BAB2CA57C0F}" destId="{2CFFC2CB-D952-4C29-AD53-E8F4788406E0}" srcOrd="0" destOrd="0" presId="urn:microsoft.com/office/officeart/2005/8/layout/chevron1"/>
    <dgm:cxn modelId="{1B760DCD-5986-40D8-B705-91646D5CEA40}" type="presOf" srcId="{60C237B8-5F03-40C2-A944-522297E02153}" destId="{10EA85BB-2E83-4268-AB96-75CBB217579F}" srcOrd="0" destOrd="0" presId="urn:microsoft.com/office/officeart/2005/8/layout/chevron1"/>
    <dgm:cxn modelId="{1644F109-9A92-488C-A92B-C46CB21DBC9E}" srcId="{EAFC3294-FB17-4B68-89D1-14F379E6E170}" destId="{B8470D7E-25BC-4126-A31E-A776D9F42550}" srcOrd="1" destOrd="0" parTransId="{900B2964-1FA5-45E6-9DAB-ECAB72DE7994}" sibTransId="{13F8CA81-F516-45B2-8DF5-0D36E442B7D4}"/>
    <dgm:cxn modelId="{240355CB-5BB7-41C6-9501-36A1F75C4334}" type="presOf" srcId="{573670BD-ED8A-418E-9F01-1A3A46F312C3}" destId="{A1F15CCF-D1B2-4710-A2D0-88B6C61B1188}" srcOrd="0" destOrd="1" presId="urn:microsoft.com/office/officeart/2005/8/layout/chevron1"/>
    <dgm:cxn modelId="{1D6B7C96-1505-4B52-84F4-92C9EF017B0D}" type="presParOf" srcId="{C1F05A2A-3069-4ACC-8FF5-E7AE368F249E}" destId="{E43CE18A-D4DB-4844-8C07-2E5E895DC8E4}" srcOrd="0" destOrd="0" presId="urn:microsoft.com/office/officeart/2005/8/layout/chevron1"/>
    <dgm:cxn modelId="{950FFDB7-7C8D-454D-9BEB-348895472097}" type="presParOf" srcId="{E43CE18A-D4DB-4844-8C07-2E5E895DC8E4}" destId="{2CFFC2CB-D952-4C29-AD53-E8F4788406E0}" srcOrd="0" destOrd="0" presId="urn:microsoft.com/office/officeart/2005/8/layout/chevron1"/>
    <dgm:cxn modelId="{08DC75EF-D4B1-4291-A8B8-8564A57918A5}" type="presParOf" srcId="{E43CE18A-D4DB-4844-8C07-2E5E895DC8E4}" destId="{8CA135D8-795C-461C-989A-81EC19D4A16D}" srcOrd="1" destOrd="0" presId="urn:microsoft.com/office/officeart/2005/8/layout/chevron1"/>
    <dgm:cxn modelId="{DD8E721E-9060-46DA-9F6C-9A1B765F9A8C}" type="presParOf" srcId="{C1F05A2A-3069-4ACC-8FF5-E7AE368F249E}" destId="{7A5507E4-3E83-474B-ACE6-37359E628B63}" srcOrd="1" destOrd="0" presId="urn:microsoft.com/office/officeart/2005/8/layout/chevron1"/>
    <dgm:cxn modelId="{2BBB2F4F-824F-440E-BD21-1AAB54CDC307}" type="presParOf" srcId="{C1F05A2A-3069-4ACC-8FF5-E7AE368F249E}" destId="{8DCB681F-2CBA-4469-B93A-F2E4D342A0C3}" srcOrd="2" destOrd="0" presId="urn:microsoft.com/office/officeart/2005/8/layout/chevron1"/>
    <dgm:cxn modelId="{EB59C578-1BF3-4B02-9F71-101874715C5A}" type="presParOf" srcId="{8DCB681F-2CBA-4469-B93A-F2E4D342A0C3}" destId="{F7C180EC-DD95-4E08-8565-5DAE69A88CC5}" srcOrd="0" destOrd="0" presId="urn:microsoft.com/office/officeart/2005/8/layout/chevron1"/>
    <dgm:cxn modelId="{062E23E7-7AF2-47FD-B930-C9FF698B7245}" type="presParOf" srcId="{8DCB681F-2CBA-4469-B93A-F2E4D342A0C3}" destId="{A1F15CCF-D1B2-4710-A2D0-88B6C61B1188}" srcOrd="1" destOrd="0" presId="urn:microsoft.com/office/officeart/2005/8/layout/chevron1"/>
    <dgm:cxn modelId="{2E21FCA5-2383-4939-854E-4214443257C4}" type="presParOf" srcId="{C1F05A2A-3069-4ACC-8FF5-E7AE368F249E}" destId="{53C0A3F0-CF34-49BC-B819-958C3067B9FE}" srcOrd="3" destOrd="0" presId="urn:microsoft.com/office/officeart/2005/8/layout/chevron1"/>
    <dgm:cxn modelId="{AB53982A-4EF6-4256-B44D-BA2F3DCE73AD}" type="presParOf" srcId="{C1F05A2A-3069-4ACC-8FF5-E7AE368F249E}" destId="{B8292247-FCD1-4582-9F5B-5BD6C92D308C}" srcOrd="4" destOrd="0" presId="urn:microsoft.com/office/officeart/2005/8/layout/chevron1"/>
    <dgm:cxn modelId="{F9A66252-C592-46C2-9789-58530AF4F0B8}" type="presParOf" srcId="{B8292247-FCD1-4582-9F5B-5BD6C92D308C}" destId="{10EA85BB-2E83-4268-AB96-75CBB217579F}" srcOrd="0" destOrd="0" presId="urn:microsoft.com/office/officeart/2005/8/layout/chevron1"/>
    <dgm:cxn modelId="{B9D46CDA-5990-4E87-9DC9-72505278E4E9}" type="presParOf" srcId="{B8292247-FCD1-4582-9F5B-5BD6C92D308C}" destId="{D97A6D18-A0A3-4D3F-BFDA-9CF2BB52A2BE}" srcOrd="1" destOrd="0" presId="urn:microsoft.com/office/officeart/2005/8/layout/chevron1"/>
    <dgm:cxn modelId="{CE1F8EF8-5C95-4DBD-939E-EB3476955303}" type="presParOf" srcId="{C1F05A2A-3069-4ACC-8FF5-E7AE368F249E}" destId="{A4D3529B-C446-418D-8027-4C258322F1FD}" srcOrd="5" destOrd="0" presId="urn:microsoft.com/office/officeart/2005/8/layout/chevron1"/>
    <dgm:cxn modelId="{CA88FABA-7CEB-4A36-9393-0E0D68FF00A6}" type="presParOf" srcId="{C1F05A2A-3069-4ACC-8FF5-E7AE368F249E}" destId="{396B97E7-F342-4335-9FD1-35B81B790724}" srcOrd="6" destOrd="0" presId="urn:microsoft.com/office/officeart/2005/8/layout/chevron1"/>
    <dgm:cxn modelId="{3934099F-968B-4BF4-8C9D-137A3D9FA08A}" type="presParOf" srcId="{396B97E7-F342-4335-9FD1-35B81B790724}" destId="{DFD4E88C-DE9C-4174-922C-763E372DED76}" srcOrd="0" destOrd="0" presId="urn:microsoft.com/office/officeart/2005/8/layout/chevron1"/>
    <dgm:cxn modelId="{A3FCB5C2-7547-42F1-9B61-FE1EF791D336}" type="presParOf" srcId="{396B97E7-F342-4335-9FD1-35B81B790724}" destId="{802CB088-2F3F-4E63-842B-B25822036C24}" srcOrd="1" destOrd="0" presId="urn:microsoft.com/office/officeart/2005/8/layout/chevron1"/>
    <dgm:cxn modelId="{D8E3A254-2B1B-40FB-B1DD-40B1631AC5E4}" type="presParOf" srcId="{C1F05A2A-3069-4ACC-8FF5-E7AE368F249E}" destId="{EE123398-49CA-4F77-A5DA-5F694C6E0478}" srcOrd="7" destOrd="0" presId="urn:microsoft.com/office/officeart/2005/8/layout/chevron1"/>
    <dgm:cxn modelId="{891ACD76-FD6F-43E7-942A-89823A2158B5}" type="presParOf" srcId="{C1F05A2A-3069-4ACC-8FF5-E7AE368F249E}" destId="{CF9AAEA1-5251-44C5-AEF9-8FB9EFDD5ED5}" srcOrd="8" destOrd="0" presId="urn:microsoft.com/office/officeart/2005/8/layout/chevron1"/>
    <dgm:cxn modelId="{2A17CFE8-DDFA-4FF0-8C95-7A235B7B9636}" type="presParOf" srcId="{CF9AAEA1-5251-44C5-AEF9-8FB9EFDD5ED5}" destId="{C3186F96-EF54-457C-BE0D-7D58A82BBEBF}" srcOrd="0" destOrd="0" presId="urn:microsoft.com/office/officeart/2005/8/layout/chevron1"/>
    <dgm:cxn modelId="{BF480262-E068-4FFA-A55A-56432403CC85}" type="presParOf" srcId="{CF9AAEA1-5251-44C5-AEF9-8FB9EFDD5ED5}" destId="{D8B9B1C9-6DED-4D26-84CA-9A3B9ED47A73}"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CD55E7-49F4-4E93-A2B0-ED8AF890A4C1}"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BFAE7B06-C5C6-4BA4-8121-E7E535790606}">
      <dgm:prSet phldrT="[Text]"/>
      <dgm:spPr/>
      <dgm:t>
        <a:bodyPr/>
        <a:lstStyle/>
        <a:p>
          <a:r>
            <a:rPr lang="en-US" dirty="0" smtClean="0"/>
            <a:t>Motivation</a:t>
          </a:r>
          <a:endParaRPr lang="en-US" dirty="0"/>
        </a:p>
      </dgm:t>
    </dgm:pt>
    <dgm:pt modelId="{A0DD450A-2A3A-4E04-B728-B86650F8DF13}" type="parTrans" cxnId="{0B06F030-2ACC-4FA1-9613-FE4221133135}">
      <dgm:prSet/>
      <dgm:spPr/>
      <dgm:t>
        <a:bodyPr/>
        <a:lstStyle/>
        <a:p>
          <a:endParaRPr lang="en-US"/>
        </a:p>
      </dgm:t>
    </dgm:pt>
    <dgm:pt modelId="{7FEC0524-0AC0-45DC-B4F7-64F42E5E15C0}" type="sibTrans" cxnId="{0B06F030-2ACC-4FA1-9613-FE4221133135}">
      <dgm:prSet/>
      <dgm:spPr/>
      <dgm:t>
        <a:bodyPr/>
        <a:lstStyle/>
        <a:p>
          <a:endParaRPr lang="en-US"/>
        </a:p>
      </dgm:t>
    </dgm:pt>
    <dgm:pt modelId="{29C89769-E6D7-465A-8C84-333A05A4CEF9}">
      <dgm:prSet phldrT="[Text]"/>
      <dgm:spPr/>
      <dgm:t>
        <a:bodyPr/>
        <a:lstStyle/>
        <a:p>
          <a:r>
            <a:rPr lang="en-US" dirty="0" smtClean="0"/>
            <a:t>Learning</a:t>
          </a:r>
          <a:endParaRPr lang="en-US" dirty="0"/>
        </a:p>
      </dgm:t>
    </dgm:pt>
    <dgm:pt modelId="{DFBC9242-DB89-44CD-8C7F-0008B0F2602C}" type="parTrans" cxnId="{81AE75D0-E032-40BF-99E3-8F433586381C}">
      <dgm:prSet/>
      <dgm:spPr/>
      <dgm:t>
        <a:bodyPr/>
        <a:lstStyle/>
        <a:p>
          <a:endParaRPr lang="en-US"/>
        </a:p>
      </dgm:t>
    </dgm:pt>
    <dgm:pt modelId="{0B66E0EC-79CA-4E15-A95F-DFCA34BB77CC}" type="sibTrans" cxnId="{81AE75D0-E032-40BF-99E3-8F433586381C}">
      <dgm:prSet/>
      <dgm:spPr/>
      <dgm:t>
        <a:bodyPr/>
        <a:lstStyle/>
        <a:p>
          <a:endParaRPr lang="en-US"/>
        </a:p>
      </dgm:t>
    </dgm:pt>
    <dgm:pt modelId="{2C88AE43-4AD6-4147-A179-EE7EA2EF1DD3}" type="pres">
      <dgm:prSet presAssocID="{74CD55E7-49F4-4E93-A2B0-ED8AF890A4C1}" presName="compositeShape" presStyleCnt="0">
        <dgm:presLayoutVars>
          <dgm:chMax val="2"/>
          <dgm:dir/>
          <dgm:resizeHandles val="exact"/>
        </dgm:presLayoutVars>
      </dgm:prSet>
      <dgm:spPr/>
      <dgm:t>
        <a:bodyPr/>
        <a:lstStyle/>
        <a:p>
          <a:endParaRPr lang="en-US"/>
        </a:p>
      </dgm:t>
    </dgm:pt>
    <dgm:pt modelId="{9224D4B8-2F09-45F6-B387-C5B405C37A13}" type="pres">
      <dgm:prSet presAssocID="{74CD55E7-49F4-4E93-A2B0-ED8AF890A4C1}" presName="ribbon" presStyleLbl="node1" presStyleIdx="0" presStyleCnt="1"/>
      <dgm:spPr/>
    </dgm:pt>
    <dgm:pt modelId="{09B71BCE-BA80-4579-81A7-5EDD9225E4A7}" type="pres">
      <dgm:prSet presAssocID="{74CD55E7-49F4-4E93-A2B0-ED8AF890A4C1}" presName="leftArrowText" presStyleLbl="node1" presStyleIdx="0" presStyleCnt="1">
        <dgm:presLayoutVars>
          <dgm:chMax val="0"/>
          <dgm:bulletEnabled val="1"/>
        </dgm:presLayoutVars>
      </dgm:prSet>
      <dgm:spPr/>
      <dgm:t>
        <a:bodyPr/>
        <a:lstStyle/>
        <a:p>
          <a:endParaRPr lang="en-US"/>
        </a:p>
      </dgm:t>
    </dgm:pt>
    <dgm:pt modelId="{F1830701-4F6A-4F01-A958-E4E7E1100370}" type="pres">
      <dgm:prSet presAssocID="{74CD55E7-49F4-4E93-A2B0-ED8AF890A4C1}" presName="rightArrowText" presStyleLbl="node1" presStyleIdx="0" presStyleCnt="1">
        <dgm:presLayoutVars>
          <dgm:chMax val="0"/>
          <dgm:bulletEnabled val="1"/>
        </dgm:presLayoutVars>
      </dgm:prSet>
      <dgm:spPr/>
      <dgm:t>
        <a:bodyPr/>
        <a:lstStyle/>
        <a:p>
          <a:endParaRPr lang="en-US"/>
        </a:p>
      </dgm:t>
    </dgm:pt>
  </dgm:ptLst>
  <dgm:cxnLst>
    <dgm:cxn modelId="{6DE38114-B502-4566-8B90-B3FF6534FA48}" type="presOf" srcId="{74CD55E7-49F4-4E93-A2B0-ED8AF890A4C1}" destId="{2C88AE43-4AD6-4147-A179-EE7EA2EF1DD3}" srcOrd="0" destOrd="0" presId="urn:microsoft.com/office/officeart/2005/8/layout/arrow6"/>
    <dgm:cxn modelId="{0B06F030-2ACC-4FA1-9613-FE4221133135}" srcId="{74CD55E7-49F4-4E93-A2B0-ED8AF890A4C1}" destId="{BFAE7B06-C5C6-4BA4-8121-E7E535790606}" srcOrd="0" destOrd="0" parTransId="{A0DD450A-2A3A-4E04-B728-B86650F8DF13}" sibTransId="{7FEC0524-0AC0-45DC-B4F7-64F42E5E15C0}"/>
    <dgm:cxn modelId="{070EC68E-20AE-45F1-B2E0-C97888C09ECD}" type="presOf" srcId="{BFAE7B06-C5C6-4BA4-8121-E7E535790606}" destId="{09B71BCE-BA80-4579-81A7-5EDD9225E4A7}" srcOrd="0" destOrd="0" presId="urn:microsoft.com/office/officeart/2005/8/layout/arrow6"/>
    <dgm:cxn modelId="{35236CFE-0FD8-45BD-9FD2-FC6784DB255F}" type="presOf" srcId="{29C89769-E6D7-465A-8C84-333A05A4CEF9}" destId="{F1830701-4F6A-4F01-A958-E4E7E1100370}" srcOrd="0" destOrd="0" presId="urn:microsoft.com/office/officeart/2005/8/layout/arrow6"/>
    <dgm:cxn modelId="{81AE75D0-E032-40BF-99E3-8F433586381C}" srcId="{74CD55E7-49F4-4E93-A2B0-ED8AF890A4C1}" destId="{29C89769-E6D7-465A-8C84-333A05A4CEF9}" srcOrd="1" destOrd="0" parTransId="{DFBC9242-DB89-44CD-8C7F-0008B0F2602C}" sibTransId="{0B66E0EC-79CA-4E15-A95F-DFCA34BB77CC}"/>
    <dgm:cxn modelId="{7B355BC2-7E91-4A29-A53E-464BD870E59C}" type="presParOf" srcId="{2C88AE43-4AD6-4147-A179-EE7EA2EF1DD3}" destId="{9224D4B8-2F09-45F6-B387-C5B405C37A13}" srcOrd="0" destOrd="0" presId="urn:microsoft.com/office/officeart/2005/8/layout/arrow6"/>
    <dgm:cxn modelId="{22FF2E6E-438F-41C2-B5F7-30056B4AB24F}" type="presParOf" srcId="{2C88AE43-4AD6-4147-A179-EE7EA2EF1DD3}" destId="{09B71BCE-BA80-4579-81A7-5EDD9225E4A7}" srcOrd="1" destOrd="0" presId="urn:microsoft.com/office/officeart/2005/8/layout/arrow6"/>
    <dgm:cxn modelId="{52722161-20B1-48E4-BD68-362769540C0A}" type="presParOf" srcId="{2C88AE43-4AD6-4147-A179-EE7EA2EF1DD3}" destId="{F1830701-4F6A-4F01-A958-E4E7E1100370}"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781D9A-8146-43DB-B250-245AA087D358}" type="doc">
      <dgm:prSet loTypeId="urn:microsoft.com/office/officeart/2009/3/layout/PhasedProcess" loCatId="process" qsTypeId="urn:microsoft.com/office/officeart/2005/8/quickstyle/simple2" qsCatId="simple" csTypeId="urn:microsoft.com/office/officeart/2005/8/colors/colorful1" csCatId="colorful" phldr="1"/>
      <dgm:spPr/>
    </dgm:pt>
    <dgm:pt modelId="{8FE02759-73D0-4B35-9E6D-A79BCD84BD69}">
      <dgm:prSet phldrT="[Text]"/>
      <dgm:spPr/>
      <dgm:t>
        <a:bodyPr/>
        <a:lstStyle/>
        <a:p>
          <a:r>
            <a:rPr lang="en-US" dirty="0" smtClean="0"/>
            <a:t>Motivation</a:t>
          </a:r>
          <a:endParaRPr lang="en-US" dirty="0"/>
        </a:p>
      </dgm:t>
    </dgm:pt>
    <dgm:pt modelId="{5FAB5357-237A-4D5B-9FB3-143415104541}" type="parTrans" cxnId="{DDB6BDF5-DDAE-46E8-B672-8A6B47C2E1C0}">
      <dgm:prSet/>
      <dgm:spPr/>
      <dgm:t>
        <a:bodyPr/>
        <a:lstStyle/>
        <a:p>
          <a:endParaRPr lang="en-US"/>
        </a:p>
      </dgm:t>
    </dgm:pt>
    <dgm:pt modelId="{542D3631-7E28-495D-AED7-838D1E778DB7}" type="sibTrans" cxnId="{DDB6BDF5-DDAE-46E8-B672-8A6B47C2E1C0}">
      <dgm:prSet/>
      <dgm:spPr/>
      <dgm:t>
        <a:bodyPr/>
        <a:lstStyle/>
        <a:p>
          <a:endParaRPr lang="en-US"/>
        </a:p>
      </dgm:t>
    </dgm:pt>
    <dgm:pt modelId="{B0902286-8BBC-4D0F-A07A-C40E1F6DF5D0}">
      <dgm:prSet phldrT="[Text]"/>
      <dgm:spPr/>
      <dgm:t>
        <a:bodyPr/>
        <a:lstStyle/>
        <a:p>
          <a:r>
            <a:rPr lang="en-US" dirty="0" smtClean="0"/>
            <a:t> </a:t>
          </a:r>
          <a:endParaRPr lang="en-US" dirty="0"/>
        </a:p>
      </dgm:t>
    </dgm:pt>
    <dgm:pt modelId="{BBC04643-030C-4D68-B709-FBE5BC0508A2}" type="parTrans" cxnId="{58F0247F-6397-4914-96B0-EB013F8AB5EE}">
      <dgm:prSet/>
      <dgm:spPr/>
      <dgm:t>
        <a:bodyPr/>
        <a:lstStyle/>
        <a:p>
          <a:endParaRPr lang="en-US"/>
        </a:p>
      </dgm:t>
    </dgm:pt>
    <dgm:pt modelId="{6B757C28-120C-45D4-B5D5-2E951FB52CFB}" type="sibTrans" cxnId="{58F0247F-6397-4914-96B0-EB013F8AB5EE}">
      <dgm:prSet/>
      <dgm:spPr/>
      <dgm:t>
        <a:bodyPr/>
        <a:lstStyle/>
        <a:p>
          <a:endParaRPr lang="en-US"/>
        </a:p>
      </dgm:t>
    </dgm:pt>
    <dgm:pt modelId="{AA756394-281E-4BE5-A7D4-18445A799C1F}">
      <dgm:prSet phldrT="[Text]"/>
      <dgm:spPr/>
      <dgm:t>
        <a:bodyPr/>
        <a:lstStyle/>
        <a:p>
          <a:r>
            <a:rPr lang="en-US" dirty="0" smtClean="0"/>
            <a:t>Outcomes</a:t>
          </a:r>
          <a:endParaRPr lang="en-US" dirty="0"/>
        </a:p>
      </dgm:t>
    </dgm:pt>
    <dgm:pt modelId="{D00AA67F-1F12-4F2F-A532-2CAE74B163C8}" type="parTrans" cxnId="{694C201B-48BB-4A13-9773-25B4F8ECD393}">
      <dgm:prSet/>
      <dgm:spPr/>
      <dgm:t>
        <a:bodyPr/>
        <a:lstStyle/>
        <a:p>
          <a:endParaRPr lang="en-US"/>
        </a:p>
      </dgm:t>
    </dgm:pt>
    <dgm:pt modelId="{34DC9BCD-852C-414D-BF5F-B235AF1C87DB}" type="sibTrans" cxnId="{694C201B-48BB-4A13-9773-25B4F8ECD393}">
      <dgm:prSet/>
      <dgm:spPr/>
      <dgm:t>
        <a:bodyPr/>
        <a:lstStyle/>
        <a:p>
          <a:endParaRPr lang="en-US"/>
        </a:p>
      </dgm:t>
    </dgm:pt>
    <dgm:pt modelId="{039C1EF3-1F74-4549-A198-A960B0FDEC4B}">
      <dgm:prSet phldrT="[Text]" custT="1"/>
      <dgm:spPr/>
      <dgm:t>
        <a:bodyPr/>
        <a:lstStyle/>
        <a:p>
          <a:r>
            <a:rPr lang="en-US" sz="1800" dirty="0" smtClean="0"/>
            <a:t>Learning</a:t>
          </a:r>
          <a:endParaRPr lang="en-US" sz="1800" dirty="0"/>
        </a:p>
      </dgm:t>
    </dgm:pt>
    <dgm:pt modelId="{E8970A3E-C136-4CC7-ADD1-9F522B63D179}" type="parTrans" cxnId="{96D63E7A-14D6-4FF4-9581-E37238E78019}">
      <dgm:prSet/>
      <dgm:spPr/>
      <dgm:t>
        <a:bodyPr/>
        <a:lstStyle/>
        <a:p>
          <a:endParaRPr lang="en-US"/>
        </a:p>
      </dgm:t>
    </dgm:pt>
    <dgm:pt modelId="{D3EFEA1C-E88B-49E3-92B0-E5A091B58C14}" type="sibTrans" cxnId="{96D63E7A-14D6-4FF4-9581-E37238E78019}">
      <dgm:prSet/>
      <dgm:spPr/>
      <dgm:t>
        <a:bodyPr/>
        <a:lstStyle/>
        <a:p>
          <a:endParaRPr lang="en-US"/>
        </a:p>
      </dgm:t>
    </dgm:pt>
    <dgm:pt modelId="{00A8F0A7-4DAC-476E-B29C-7E4091AE325C}">
      <dgm:prSet phldrT="[Text]" custT="1"/>
      <dgm:spPr/>
      <dgm:t>
        <a:bodyPr/>
        <a:lstStyle/>
        <a:p>
          <a:r>
            <a:rPr lang="en-US" sz="1800" dirty="0" smtClean="0"/>
            <a:t>Persistence</a:t>
          </a:r>
          <a:endParaRPr lang="en-US" sz="1800" dirty="0"/>
        </a:p>
      </dgm:t>
    </dgm:pt>
    <dgm:pt modelId="{2FEBD188-2C96-4D16-9CBF-56ACD6069F0C}" type="parTrans" cxnId="{6D151B7A-D916-4D6A-BAC6-18708F52B428}">
      <dgm:prSet/>
      <dgm:spPr/>
      <dgm:t>
        <a:bodyPr/>
        <a:lstStyle/>
        <a:p>
          <a:endParaRPr lang="en-US"/>
        </a:p>
      </dgm:t>
    </dgm:pt>
    <dgm:pt modelId="{4EDFD8B6-C3DF-4EAC-B33D-7EECB13B2371}" type="sibTrans" cxnId="{6D151B7A-D916-4D6A-BAC6-18708F52B428}">
      <dgm:prSet/>
      <dgm:spPr/>
      <dgm:t>
        <a:bodyPr/>
        <a:lstStyle/>
        <a:p>
          <a:endParaRPr lang="en-US"/>
        </a:p>
      </dgm:t>
    </dgm:pt>
    <dgm:pt modelId="{A723CFE8-7CD3-4710-9501-2DB668F7421B}">
      <dgm:prSet phldrT="[Text]" custT="1"/>
      <dgm:spPr/>
      <dgm:t>
        <a:bodyPr/>
        <a:lstStyle/>
        <a:p>
          <a:r>
            <a:rPr lang="en-US" sz="1800" dirty="0" smtClean="0"/>
            <a:t>Proactivity</a:t>
          </a:r>
          <a:endParaRPr lang="en-US" sz="1800" dirty="0"/>
        </a:p>
      </dgm:t>
    </dgm:pt>
    <dgm:pt modelId="{8F979432-0BC8-4AD8-8A0C-9D326FBF5B09}" type="parTrans" cxnId="{7E94B8EF-348B-4128-823E-870364D0BFCE}">
      <dgm:prSet/>
      <dgm:spPr/>
      <dgm:t>
        <a:bodyPr/>
        <a:lstStyle/>
        <a:p>
          <a:endParaRPr lang="en-US"/>
        </a:p>
      </dgm:t>
    </dgm:pt>
    <dgm:pt modelId="{3D07E012-0456-4B98-9FCE-FC025F0B733C}" type="sibTrans" cxnId="{7E94B8EF-348B-4128-823E-870364D0BFCE}">
      <dgm:prSet/>
      <dgm:spPr/>
      <dgm:t>
        <a:bodyPr/>
        <a:lstStyle/>
        <a:p>
          <a:endParaRPr lang="en-US"/>
        </a:p>
      </dgm:t>
    </dgm:pt>
    <dgm:pt modelId="{25B79F2F-3541-49EC-BCB7-2CA79992B751}">
      <dgm:prSet phldrT="[Text]" custT="1"/>
      <dgm:spPr/>
      <dgm:t>
        <a:bodyPr/>
        <a:lstStyle/>
        <a:p>
          <a:r>
            <a:rPr lang="en-US" sz="1800" dirty="0" smtClean="0"/>
            <a:t>Attendance</a:t>
          </a:r>
          <a:endParaRPr lang="en-US" sz="1800" dirty="0"/>
        </a:p>
      </dgm:t>
    </dgm:pt>
    <dgm:pt modelId="{C773384C-E22A-4313-A93D-5723D46C499F}" type="parTrans" cxnId="{1D6F7EBE-D882-4095-ACF5-BBF4E68352E3}">
      <dgm:prSet/>
      <dgm:spPr/>
      <dgm:t>
        <a:bodyPr/>
        <a:lstStyle/>
        <a:p>
          <a:endParaRPr lang="en-US"/>
        </a:p>
      </dgm:t>
    </dgm:pt>
    <dgm:pt modelId="{7757B2FB-C0A4-4753-AA07-6361010BDC79}" type="sibTrans" cxnId="{1D6F7EBE-D882-4095-ACF5-BBF4E68352E3}">
      <dgm:prSet/>
      <dgm:spPr/>
      <dgm:t>
        <a:bodyPr/>
        <a:lstStyle/>
        <a:p>
          <a:endParaRPr lang="en-US"/>
        </a:p>
      </dgm:t>
    </dgm:pt>
    <dgm:pt modelId="{592FCC98-8781-495A-A49A-4DF264176B1B}">
      <dgm:prSet phldrT="[Text]" custT="1"/>
      <dgm:spPr/>
      <dgm:t>
        <a:bodyPr/>
        <a:lstStyle/>
        <a:p>
          <a:r>
            <a:rPr lang="en-US" sz="1800" dirty="0" smtClean="0"/>
            <a:t>…</a:t>
          </a:r>
          <a:endParaRPr lang="en-US" sz="1800" dirty="0"/>
        </a:p>
      </dgm:t>
    </dgm:pt>
    <dgm:pt modelId="{095E7520-F3FA-4E5F-BAAA-B9D20A1870C9}" type="parTrans" cxnId="{DBE9B232-7D5D-47DD-B518-3FCF268E1E39}">
      <dgm:prSet/>
      <dgm:spPr/>
      <dgm:t>
        <a:bodyPr/>
        <a:lstStyle/>
        <a:p>
          <a:endParaRPr lang="en-US"/>
        </a:p>
      </dgm:t>
    </dgm:pt>
    <dgm:pt modelId="{3C26EBEE-4FAB-4ED2-9BB7-7D6999389B5F}" type="sibTrans" cxnId="{DBE9B232-7D5D-47DD-B518-3FCF268E1E39}">
      <dgm:prSet/>
      <dgm:spPr/>
      <dgm:t>
        <a:bodyPr/>
        <a:lstStyle/>
        <a:p>
          <a:endParaRPr lang="en-US"/>
        </a:p>
      </dgm:t>
    </dgm:pt>
    <dgm:pt modelId="{13D91D98-37C2-46B7-B831-EFC5630CCA34}">
      <dgm:prSet phldrT="[Text]" custT="1"/>
      <dgm:spPr/>
      <dgm:t>
        <a:bodyPr/>
        <a:lstStyle/>
        <a:p>
          <a:r>
            <a:rPr lang="en-US" sz="1400" dirty="0" err="1" smtClean="0"/>
            <a:t>eMpowerment</a:t>
          </a:r>
          <a:endParaRPr lang="en-US" sz="1400" dirty="0"/>
        </a:p>
      </dgm:t>
    </dgm:pt>
    <dgm:pt modelId="{B4AD7D4D-4804-41BE-8109-D88BCCB85362}" type="parTrans" cxnId="{326DAD99-EA76-42DA-9C80-8FE4A08AD98A}">
      <dgm:prSet/>
      <dgm:spPr/>
      <dgm:t>
        <a:bodyPr/>
        <a:lstStyle/>
        <a:p>
          <a:endParaRPr lang="en-US"/>
        </a:p>
      </dgm:t>
    </dgm:pt>
    <dgm:pt modelId="{C63111CB-EFE9-4ABB-A2E2-3E4A382E7D42}" type="sibTrans" cxnId="{326DAD99-EA76-42DA-9C80-8FE4A08AD98A}">
      <dgm:prSet/>
      <dgm:spPr/>
      <dgm:t>
        <a:bodyPr/>
        <a:lstStyle/>
        <a:p>
          <a:endParaRPr lang="en-US"/>
        </a:p>
      </dgm:t>
    </dgm:pt>
    <dgm:pt modelId="{46369ADD-7360-408C-8434-44391F581C5E}">
      <dgm:prSet phldrT="[Text]" custT="1"/>
      <dgm:spPr/>
      <dgm:t>
        <a:bodyPr/>
        <a:lstStyle/>
        <a:p>
          <a:r>
            <a:rPr lang="en-US" sz="1400" dirty="0" smtClean="0"/>
            <a:t>Usefulness</a:t>
          </a:r>
          <a:endParaRPr lang="en-US" sz="1400" dirty="0"/>
        </a:p>
      </dgm:t>
    </dgm:pt>
    <dgm:pt modelId="{960ABD97-33D9-46C3-B0FE-5A352004E94D}" type="parTrans" cxnId="{C0A13E01-585B-4699-A1E6-C50415C8EDBE}">
      <dgm:prSet/>
      <dgm:spPr/>
      <dgm:t>
        <a:bodyPr/>
        <a:lstStyle/>
        <a:p>
          <a:endParaRPr lang="en-US"/>
        </a:p>
      </dgm:t>
    </dgm:pt>
    <dgm:pt modelId="{DF3EA131-F9F1-4778-BE12-AFA357303EE7}" type="sibTrans" cxnId="{C0A13E01-585B-4699-A1E6-C50415C8EDBE}">
      <dgm:prSet/>
      <dgm:spPr/>
      <dgm:t>
        <a:bodyPr/>
        <a:lstStyle/>
        <a:p>
          <a:endParaRPr lang="en-US"/>
        </a:p>
      </dgm:t>
    </dgm:pt>
    <dgm:pt modelId="{A3E86F2A-C189-48DC-9BDE-C8266077F379}">
      <dgm:prSet phldrT="[Text]" custT="1"/>
      <dgm:spPr/>
      <dgm:t>
        <a:bodyPr/>
        <a:lstStyle/>
        <a:p>
          <a:r>
            <a:rPr lang="en-US" sz="1400" dirty="0" smtClean="0"/>
            <a:t>Success</a:t>
          </a:r>
          <a:endParaRPr lang="en-US" sz="1400" dirty="0"/>
        </a:p>
      </dgm:t>
    </dgm:pt>
    <dgm:pt modelId="{11EFD522-4F7E-4C3B-8AB1-C9781A84A598}" type="parTrans" cxnId="{E2479A08-3F77-48D1-A0EA-F963B300BCA2}">
      <dgm:prSet/>
      <dgm:spPr/>
      <dgm:t>
        <a:bodyPr/>
        <a:lstStyle/>
        <a:p>
          <a:endParaRPr lang="en-US"/>
        </a:p>
      </dgm:t>
    </dgm:pt>
    <dgm:pt modelId="{B598A3E0-9959-44A8-A9F4-700FE7F44DA3}" type="sibTrans" cxnId="{E2479A08-3F77-48D1-A0EA-F963B300BCA2}">
      <dgm:prSet/>
      <dgm:spPr/>
      <dgm:t>
        <a:bodyPr/>
        <a:lstStyle/>
        <a:p>
          <a:endParaRPr lang="en-US"/>
        </a:p>
      </dgm:t>
    </dgm:pt>
    <dgm:pt modelId="{4D368682-42BF-458C-AAF1-5D481E44AF8B}">
      <dgm:prSet phldrT="[Text]" custT="1"/>
      <dgm:spPr/>
      <dgm:t>
        <a:bodyPr/>
        <a:lstStyle/>
        <a:p>
          <a:r>
            <a:rPr lang="en-US" sz="1400" dirty="0" smtClean="0"/>
            <a:t>Interest</a:t>
          </a:r>
          <a:endParaRPr lang="en-US" sz="1400" dirty="0"/>
        </a:p>
      </dgm:t>
    </dgm:pt>
    <dgm:pt modelId="{C6B1C55A-B3EF-4A80-B63D-B8875DBFB042}" type="parTrans" cxnId="{A2F6B478-49B7-42CF-9477-10DE35DA95AD}">
      <dgm:prSet/>
      <dgm:spPr/>
      <dgm:t>
        <a:bodyPr/>
        <a:lstStyle/>
        <a:p>
          <a:endParaRPr lang="en-US"/>
        </a:p>
      </dgm:t>
    </dgm:pt>
    <dgm:pt modelId="{658277AA-BC7A-4EB9-BB9C-2FB01D94A026}" type="sibTrans" cxnId="{A2F6B478-49B7-42CF-9477-10DE35DA95AD}">
      <dgm:prSet/>
      <dgm:spPr/>
      <dgm:t>
        <a:bodyPr/>
        <a:lstStyle/>
        <a:p>
          <a:endParaRPr lang="en-US"/>
        </a:p>
      </dgm:t>
    </dgm:pt>
    <dgm:pt modelId="{146836FA-FF11-4A7C-A862-1F443D983F05}">
      <dgm:prSet phldrT="[Text]"/>
      <dgm:spPr/>
      <dgm:t>
        <a:bodyPr/>
        <a:lstStyle/>
        <a:p>
          <a:endParaRPr lang="en-US"/>
        </a:p>
      </dgm:t>
    </dgm:pt>
    <dgm:pt modelId="{3D36287E-371E-4958-8911-EA7E60D6EDDA}" type="parTrans" cxnId="{36AC8C6A-926A-4C4D-9D4F-AB4F869B33EA}">
      <dgm:prSet/>
      <dgm:spPr/>
      <dgm:t>
        <a:bodyPr/>
        <a:lstStyle/>
        <a:p>
          <a:endParaRPr lang="en-US"/>
        </a:p>
      </dgm:t>
    </dgm:pt>
    <dgm:pt modelId="{10E4CA39-0CF0-4310-98A7-1F467EE06938}" type="sibTrans" cxnId="{36AC8C6A-926A-4C4D-9D4F-AB4F869B33EA}">
      <dgm:prSet/>
      <dgm:spPr/>
      <dgm:t>
        <a:bodyPr/>
        <a:lstStyle/>
        <a:p>
          <a:endParaRPr lang="en-US"/>
        </a:p>
      </dgm:t>
    </dgm:pt>
    <dgm:pt modelId="{C524839A-C2BE-48B8-994D-3D6DAC4A87CD}">
      <dgm:prSet phldrT="[Text]"/>
      <dgm:spPr/>
      <dgm:t>
        <a:bodyPr/>
        <a:lstStyle/>
        <a:p>
          <a:r>
            <a:rPr lang="en-US" dirty="0" smtClean="0"/>
            <a:t>Engagement</a:t>
          </a:r>
          <a:endParaRPr lang="en-US" dirty="0"/>
        </a:p>
      </dgm:t>
    </dgm:pt>
    <dgm:pt modelId="{90335B2B-3399-4375-BEE4-9446A2A6E35E}" type="parTrans" cxnId="{4639BED2-F1E9-40F5-9FAE-8052858E4ADB}">
      <dgm:prSet/>
      <dgm:spPr/>
      <dgm:t>
        <a:bodyPr/>
        <a:lstStyle/>
        <a:p>
          <a:endParaRPr lang="en-US"/>
        </a:p>
      </dgm:t>
    </dgm:pt>
    <dgm:pt modelId="{F83653C8-DECB-4B61-80B7-59388D059131}" type="sibTrans" cxnId="{4639BED2-F1E9-40F5-9FAE-8052858E4ADB}">
      <dgm:prSet/>
      <dgm:spPr/>
      <dgm:t>
        <a:bodyPr/>
        <a:lstStyle/>
        <a:p>
          <a:endParaRPr lang="en-US"/>
        </a:p>
      </dgm:t>
    </dgm:pt>
    <dgm:pt modelId="{186710C4-F5D9-4E6C-BF8D-F99EF64D9C3D}" type="pres">
      <dgm:prSet presAssocID="{26781D9A-8146-43DB-B250-245AA087D358}" presName="Name0" presStyleCnt="0">
        <dgm:presLayoutVars>
          <dgm:chMax val="3"/>
          <dgm:chPref val="3"/>
          <dgm:bulletEnabled val="1"/>
          <dgm:dir/>
          <dgm:animLvl val="lvl"/>
        </dgm:presLayoutVars>
      </dgm:prSet>
      <dgm:spPr/>
    </dgm:pt>
    <dgm:pt modelId="{1B164328-D705-4BE5-9107-481AEAD1DB2E}" type="pres">
      <dgm:prSet presAssocID="{26781D9A-8146-43DB-B250-245AA087D358}" presName="arc1" presStyleLbl="node1" presStyleIdx="0" presStyleCnt="4"/>
      <dgm:spPr/>
    </dgm:pt>
    <dgm:pt modelId="{347808B7-FE8C-40AE-B497-74FDEA947209}" type="pres">
      <dgm:prSet presAssocID="{26781D9A-8146-43DB-B250-245AA087D358}" presName="arc3" presStyleLbl="node1" presStyleIdx="1" presStyleCnt="4"/>
      <dgm:spPr/>
    </dgm:pt>
    <dgm:pt modelId="{8EBDF3E6-D05F-461A-B136-6179A5A63971}" type="pres">
      <dgm:prSet presAssocID="{26781D9A-8146-43DB-B250-245AA087D358}" presName="parentText2" presStyleLbl="revTx" presStyleIdx="0" presStyleCnt="3">
        <dgm:presLayoutVars>
          <dgm:chMax val="4"/>
          <dgm:chPref val="3"/>
          <dgm:bulletEnabled val="1"/>
        </dgm:presLayoutVars>
      </dgm:prSet>
      <dgm:spPr/>
      <dgm:t>
        <a:bodyPr/>
        <a:lstStyle/>
        <a:p>
          <a:endParaRPr lang="en-US"/>
        </a:p>
      </dgm:t>
    </dgm:pt>
    <dgm:pt modelId="{CBFC6740-A16B-44FF-BA70-E531BDD3B817}" type="pres">
      <dgm:prSet presAssocID="{26781D9A-8146-43DB-B250-245AA087D358}" presName="arc2" presStyleLbl="node1" presStyleIdx="2" presStyleCnt="4"/>
      <dgm:spPr/>
    </dgm:pt>
    <dgm:pt modelId="{FAB942C2-FA33-4511-88E1-693E26311E70}" type="pres">
      <dgm:prSet presAssocID="{26781D9A-8146-43DB-B250-245AA087D358}" presName="arc4" presStyleLbl="node1" presStyleIdx="3" presStyleCnt="4"/>
      <dgm:spPr/>
    </dgm:pt>
    <dgm:pt modelId="{14BAE352-1F65-4480-AA2B-4D1BFA720BC1}" type="pres">
      <dgm:prSet presAssocID="{26781D9A-8146-43DB-B250-245AA087D358}" presName="parentText3" presStyleLbl="revTx" presStyleIdx="1" presStyleCnt="3">
        <dgm:presLayoutVars>
          <dgm:chMax val="1"/>
          <dgm:chPref val="1"/>
          <dgm:bulletEnabled val="1"/>
        </dgm:presLayoutVars>
      </dgm:prSet>
      <dgm:spPr/>
      <dgm:t>
        <a:bodyPr/>
        <a:lstStyle/>
        <a:p>
          <a:endParaRPr lang="en-US"/>
        </a:p>
      </dgm:t>
    </dgm:pt>
    <dgm:pt modelId="{58430FF5-6864-427C-8E76-BE8CC3664118}" type="pres">
      <dgm:prSet presAssocID="{26781D9A-8146-43DB-B250-245AA087D358}" presName="middleComposite" presStyleCnt="0"/>
      <dgm:spPr/>
    </dgm:pt>
    <dgm:pt modelId="{98874C24-2FD2-458D-809C-B6AB4B4C6496}" type="pres">
      <dgm:prSet presAssocID="{C524839A-C2BE-48B8-994D-3D6DAC4A87CD}" presName="circ1" presStyleLbl="vennNode1" presStyleIdx="0" presStyleCnt="10"/>
      <dgm:spPr/>
      <dgm:t>
        <a:bodyPr/>
        <a:lstStyle/>
        <a:p>
          <a:endParaRPr lang="en-US"/>
        </a:p>
      </dgm:t>
    </dgm:pt>
    <dgm:pt modelId="{BF49836B-870E-435B-8A9E-48C3E611363A}" type="pres">
      <dgm:prSet presAssocID="{C524839A-C2BE-48B8-994D-3D6DAC4A87CD}" presName="circ1Tx" presStyleLbl="revTx" presStyleIdx="1" presStyleCnt="3">
        <dgm:presLayoutVars>
          <dgm:chMax val="0"/>
          <dgm:chPref val="0"/>
        </dgm:presLayoutVars>
      </dgm:prSet>
      <dgm:spPr/>
      <dgm:t>
        <a:bodyPr/>
        <a:lstStyle/>
        <a:p>
          <a:endParaRPr lang="en-US"/>
        </a:p>
      </dgm:t>
    </dgm:pt>
    <dgm:pt modelId="{A6B5A50B-2EC8-468A-A957-026581BE95F7}" type="pres">
      <dgm:prSet presAssocID="{26781D9A-8146-43DB-B250-245AA087D358}" presName="leftComposite" presStyleCnt="0"/>
      <dgm:spPr/>
    </dgm:pt>
    <dgm:pt modelId="{00FC482D-760E-4C39-9359-9574D69B21EC}" type="pres">
      <dgm:prSet presAssocID="{13D91D98-37C2-46B7-B831-EFC5630CCA34}" presName="childText1_1" presStyleLbl="vennNode1" presStyleIdx="1" presStyleCnt="10" custScaleX="184493">
        <dgm:presLayoutVars>
          <dgm:chMax val="0"/>
          <dgm:chPref val="0"/>
        </dgm:presLayoutVars>
      </dgm:prSet>
      <dgm:spPr/>
      <dgm:t>
        <a:bodyPr/>
        <a:lstStyle/>
        <a:p>
          <a:endParaRPr lang="en-US"/>
        </a:p>
      </dgm:t>
    </dgm:pt>
    <dgm:pt modelId="{8A25ECA1-E9F9-466F-9F6F-154342F3549D}" type="pres">
      <dgm:prSet presAssocID="{13D91D98-37C2-46B7-B831-EFC5630CCA34}" presName="ellipse1" presStyleLbl="vennNode1" presStyleIdx="2" presStyleCnt="10"/>
      <dgm:spPr/>
    </dgm:pt>
    <dgm:pt modelId="{FD205BF3-52EF-46F7-A449-8C1694AF763E}" type="pres">
      <dgm:prSet presAssocID="{13D91D98-37C2-46B7-B831-EFC5630CCA34}" presName="ellipse2" presStyleLbl="vennNode1" presStyleIdx="3" presStyleCnt="10"/>
      <dgm:spPr/>
    </dgm:pt>
    <dgm:pt modelId="{B89162BC-74C3-4FCA-AFC7-F64C99AB283C}" type="pres">
      <dgm:prSet presAssocID="{46369ADD-7360-408C-8434-44391F581C5E}" presName="childText1_2" presStyleLbl="vennNode1" presStyleIdx="4" presStyleCnt="10" custScaleX="125450" custScaleY="117185">
        <dgm:presLayoutVars>
          <dgm:chMax val="0"/>
          <dgm:chPref val="0"/>
        </dgm:presLayoutVars>
      </dgm:prSet>
      <dgm:spPr/>
      <dgm:t>
        <a:bodyPr/>
        <a:lstStyle/>
        <a:p>
          <a:endParaRPr lang="en-US"/>
        </a:p>
      </dgm:t>
    </dgm:pt>
    <dgm:pt modelId="{51EDDCB9-3F70-4289-888C-09F188C7E6E0}" type="pres">
      <dgm:prSet presAssocID="{46369ADD-7360-408C-8434-44391F581C5E}" presName="ellipse3" presStyleLbl="vennNode1" presStyleIdx="5" presStyleCnt="10"/>
      <dgm:spPr/>
    </dgm:pt>
    <dgm:pt modelId="{59A6060D-FACD-4F2F-BAA5-516E93B7BDD4}" type="pres">
      <dgm:prSet presAssocID="{A3E86F2A-C189-48DC-9BDE-C8266077F379}" presName="childText1_3" presStyleLbl="vennNode1" presStyleIdx="6" presStyleCnt="10">
        <dgm:presLayoutVars>
          <dgm:chMax val="0"/>
          <dgm:chPref val="0"/>
        </dgm:presLayoutVars>
      </dgm:prSet>
      <dgm:spPr/>
      <dgm:t>
        <a:bodyPr/>
        <a:lstStyle/>
        <a:p>
          <a:endParaRPr lang="en-US"/>
        </a:p>
      </dgm:t>
    </dgm:pt>
    <dgm:pt modelId="{DCF1AE9B-050C-4DAF-AA4F-288AB335DE42}" type="pres">
      <dgm:prSet presAssocID="{4D368682-42BF-458C-AAF1-5D481E44AF8B}" presName="childText1_4" presStyleLbl="vennNode1" presStyleIdx="7" presStyleCnt="10">
        <dgm:presLayoutVars>
          <dgm:chMax val="0"/>
          <dgm:chPref val="0"/>
        </dgm:presLayoutVars>
      </dgm:prSet>
      <dgm:spPr/>
      <dgm:t>
        <a:bodyPr/>
        <a:lstStyle/>
        <a:p>
          <a:endParaRPr lang="en-US"/>
        </a:p>
      </dgm:t>
    </dgm:pt>
    <dgm:pt modelId="{76E4BD06-79D6-4A6F-9E0B-BCFC899FFE81}" type="pres">
      <dgm:prSet presAssocID="{4D368682-42BF-458C-AAF1-5D481E44AF8B}" presName="ellipse4" presStyleLbl="vennNode1" presStyleIdx="8" presStyleCnt="10"/>
      <dgm:spPr/>
    </dgm:pt>
    <dgm:pt modelId="{824A5F58-7873-430B-BE6A-5FB53AA5C66A}" type="pres">
      <dgm:prSet presAssocID="{4D368682-42BF-458C-AAF1-5D481E44AF8B}" presName="ellipse5" presStyleLbl="vennNode1" presStyleIdx="9" presStyleCnt="10"/>
      <dgm:spPr/>
    </dgm:pt>
    <dgm:pt modelId="{4ED6761C-F604-4DF7-86E8-19B0131A3D4E}" type="pres">
      <dgm:prSet presAssocID="{26781D9A-8146-43DB-B250-245AA087D358}" presName="rightChild" presStyleLbl="node2" presStyleIdx="0" presStyleCnt="1">
        <dgm:presLayoutVars>
          <dgm:chMax val="0"/>
          <dgm:chPref val="0"/>
        </dgm:presLayoutVars>
      </dgm:prSet>
      <dgm:spPr/>
      <dgm:t>
        <a:bodyPr/>
        <a:lstStyle/>
        <a:p>
          <a:endParaRPr lang="en-US"/>
        </a:p>
      </dgm:t>
    </dgm:pt>
    <dgm:pt modelId="{CFBB6AAE-E411-42B1-9EB1-8FE56A78A702}" type="pres">
      <dgm:prSet presAssocID="{26781D9A-8146-43DB-B250-245AA087D358}" presName="parentText1" presStyleLbl="revTx" presStyleIdx="2" presStyleCnt="3">
        <dgm:presLayoutVars>
          <dgm:chMax val="4"/>
          <dgm:chPref val="3"/>
          <dgm:bulletEnabled val="1"/>
        </dgm:presLayoutVars>
      </dgm:prSet>
      <dgm:spPr/>
      <dgm:t>
        <a:bodyPr/>
        <a:lstStyle/>
        <a:p>
          <a:endParaRPr lang="en-US"/>
        </a:p>
      </dgm:t>
    </dgm:pt>
  </dgm:ptLst>
  <dgm:cxnLst>
    <dgm:cxn modelId="{149A8A23-B87F-427A-9738-047D9CA918E6}" type="presOf" srcId="{039C1EF3-1F74-4549-A198-A960B0FDEC4B}" destId="{4ED6761C-F604-4DF7-86E8-19B0131A3D4E}" srcOrd="0" destOrd="0" presId="urn:microsoft.com/office/officeart/2009/3/layout/PhasedProcess"/>
    <dgm:cxn modelId="{4EC4C616-B84A-4DCD-8726-2F00C2886FEB}" type="presOf" srcId="{A723CFE8-7CD3-4710-9501-2DB668F7421B}" destId="{4ED6761C-F604-4DF7-86E8-19B0131A3D4E}" srcOrd="0" destOrd="2" presId="urn:microsoft.com/office/officeart/2009/3/layout/PhasedProcess"/>
    <dgm:cxn modelId="{A2C7C3CE-B03F-4743-BC40-690106277715}" type="presOf" srcId="{26781D9A-8146-43DB-B250-245AA087D358}" destId="{186710C4-F5D9-4E6C-BF8D-F99EF64D9C3D}" srcOrd="0" destOrd="0" presId="urn:microsoft.com/office/officeart/2009/3/layout/PhasedProcess"/>
    <dgm:cxn modelId="{755D0239-9DF7-4498-BD09-BB97DA993CF7}" type="presOf" srcId="{B0902286-8BBC-4D0F-A07A-C40E1F6DF5D0}" destId="{8EBDF3E6-D05F-461A-B136-6179A5A63971}" srcOrd="0" destOrd="0" presId="urn:microsoft.com/office/officeart/2009/3/layout/PhasedProcess"/>
    <dgm:cxn modelId="{A2F6B478-49B7-42CF-9477-10DE35DA95AD}" srcId="{8FE02759-73D0-4B35-9E6D-A79BCD84BD69}" destId="{4D368682-42BF-458C-AAF1-5D481E44AF8B}" srcOrd="3" destOrd="0" parTransId="{C6B1C55A-B3EF-4A80-B63D-B8875DBFB042}" sibTransId="{658277AA-BC7A-4EB9-BB9C-2FB01D94A026}"/>
    <dgm:cxn modelId="{58F0247F-6397-4914-96B0-EB013F8AB5EE}" srcId="{26781D9A-8146-43DB-B250-245AA087D358}" destId="{B0902286-8BBC-4D0F-A07A-C40E1F6DF5D0}" srcOrd="1" destOrd="0" parTransId="{BBC04643-030C-4D68-B709-FBE5BC0508A2}" sibTransId="{6B757C28-120C-45D4-B5D5-2E951FB52CFB}"/>
    <dgm:cxn modelId="{6D151B7A-D916-4D6A-BAC6-18708F52B428}" srcId="{AA756394-281E-4BE5-A7D4-18445A799C1F}" destId="{00A8F0A7-4DAC-476E-B29C-7E4091AE325C}" srcOrd="1" destOrd="0" parTransId="{2FEBD188-2C96-4D16-9CBF-56ACD6069F0C}" sibTransId="{4EDFD8B6-C3DF-4EAC-B33D-7EECB13B2371}"/>
    <dgm:cxn modelId="{9987053C-A965-4A06-9676-703CA9C4F6D2}" type="presOf" srcId="{8FE02759-73D0-4B35-9E6D-A79BCD84BD69}" destId="{CFBB6AAE-E411-42B1-9EB1-8FE56A78A702}" srcOrd="0" destOrd="0" presId="urn:microsoft.com/office/officeart/2009/3/layout/PhasedProcess"/>
    <dgm:cxn modelId="{7A881ECC-9B40-490B-AD3E-6BA9A5330064}" type="presOf" srcId="{592FCC98-8781-495A-A49A-4DF264176B1B}" destId="{4ED6761C-F604-4DF7-86E8-19B0131A3D4E}" srcOrd="0" destOrd="4" presId="urn:microsoft.com/office/officeart/2009/3/layout/PhasedProcess"/>
    <dgm:cxn modelId="{4639BED2-F1E9-40F5-9FAE-8052858E4ADB}" srcId="{B0902286-8BBC-4D0F-A07A-C40E1F6DF5D0}" destId="{C524839A-C2BE-48B8-994D-3D6DAC4A87CD}" srcOrd="0" destOrd="0" parTransId="{90335B2B-3399-4375-BEE4-9446A2A6E35E}" sibTransId="{F83653C8-DECB-4B61-80B7-59388D059131}"/>
    <dgm:cxn modelId="{7E94B8EF-348B-4128-823E-870364D0BFCE}" srcId="{AA756394-281E-4BE5-A7D4-18445A799C1F}" destId="{A723CFE8-7CD3-4710-9501-2DB668F7421B}" srcOrd="2" destOrd="0" parTransId="{8F979432-0BC8-4AD8-8A0C-9D326FBF5B09}" sibTransId="{3D07E012-0456-4B98-9FCE-FC025F0B733C}"/>
    <dgm:cxn modelId="{326DAD99-EA76-42DA-9C80-8FE4A08AD98A}" srcId="{8FE02759-73D0-4B35-9E6D-A79BCD84BD69}" destId="{13D91D98-37C2-46B7-B831-EFC5630CCA34}" srcOrd="0" destOrd="0" parTransId="{B4AD7D4D-4804-41BE-8109-D88BCCB85362}" sibTransId="{C63111CB-EFE9-4ABB-A2E2-3E4A382E7D42}"/>
    <dgm:cxn modelId="{C0A13E01-585B-4699-A1E6-C50415C8EDBE}" srcId="{8FE02759-73D0-4B35-9E6D-A79BCD84BD69}" destId="{46369ADD-7360-408C-8434-44391F581C5E}" srcOrd="1" destOrd="0" parTransId="{960ABD97-33D9-46C3-B0FE-5A352004E94D}" sibTransId="{DF3EA131-F9F1-4778-BE12-AFA357303EE7}"/>
    <dgm:cxn modelId="{BDC3D437-834F-4A6E-99F7-543F1F35D9E5}" type="presOf" srcId="{AA756394-281E-4BE5-A7D4-18445A799C1F}" destId="{14BAE352-1F65-4480-AA2B-4D1BFA720BC1}" srcOrd="0" destOrd="0" presId="urn:microsoft.com/office/officeart/2009/3/layout/PhasedProcess"/>
    <dgm:cxn modelId="{218D999A-FEE3-4F86-A074-F3E5E1FD355B}" type="presOf" srcId="{C524839A-C2BE-48B8-994D-3D6DAC4A87CD}" destId="{BF49836B-870E-435B-8A9E-48C3E611363A}" srcOrd="1" destOrd="0" presId="urn:microsoft.com/office/officeart/2009/3/layout/PhasedProcess"/>
    <dgm:cxn modelId="{1D6F7EBE-D882-4095-ACF5-BBF4E68352E3}" srcId="{AA756394-281E-4BE5-A7D4-18445A799C1F}" destId="{25B79F2F-3541-49EC-BCB7-2CA79992B751}" srcOrd="3" destOrd="0" parTransId="{C773384C-E22A-4313-A93D-5723D46C499F}" sibTransId="{7757B2FB-C0A4-4753-AA07-6361010BDC79}"/>
    <dgm:cxn modelId="{F4C6D740-6C37-4B4A-8D3D-422B485DDDDF}" type="presOf" srcId="{25B79F2F-3541-49EC-BCB7-2CA79992B751}" destId="{4ED6761C-F604-4DF7-86E8-19B0131A3D4E}" srcOrd="0" destOrd="3" presId="urn:microsoft.com/office/officeart/2009/3/layout/PhasedProcess"/>
    <dgm:cxn modelId="{24A91AF6-FCC7-40F4-90FF-FB560144E8A4}" type="presOf" srcId="{4D368682-42BF-458C-AAF1-5D481E44AF8B}" destId="{DCF1AE9B-050C-4DAF-AA4F-288AB335DE42}" srcOrd="0" destOrd="0" presId="urn:microsoft.com/office/officeart/2009/3/layout/PhasedProcess"/>
    <dgm:cxn modelId="{E2479A08-3F77-48D1-A0EA-F963B300BCA2}" srcId="{8FE02759-73D0-4B35-9E6D-A79BCD84BD69}" destId="{A3E86F2A-C189-48DC-9BDE-C8266077F379}" srcOrd="2" destOrd="0" parTransId="{11EFD522-4F7E-4C3B-8AB1-C9781A84A598}" sibTransId="{B598A3E0-9959-44A8-A9F4-700FE7F44DA3}"/>
    <dgm:cxn modelId="{B5F76E96-7A2E-4F95-8A3A-0DAE96599446}" type="presOf" srcId="{C524839A-C2BE-48B8-994D-3D6DAC4A87CD}" destId="{98874C24-2FD2-458D-809C-B6AB4B4C6496}" srcOrd="0" destOrd="0" presId="urn:microsoft.com/office/officeart/2009/3/layout/PhasedProcess"/>
    <dgm:cxn modelId="{694C201B-48BB-4A13-9773-25B4F8ECD393}" srcId="{26781D9A-8146-43DB-B250-245AA087D358}" destId="{AA756394-281E-4BE5-A7D4-18445A799C1F}" srcOrd="2" destOrd="0" parTransId="{D00AA67F-1F12-4F2F-A532-2CAE74B163C8}" sibTransId="{34DC9BCD-852C-414D-BF5F-B235AF1C87DB}"/>
    <dgm:cxn modelId="{DDB6BDF5-DDAE-46E8-B672-8A6B47C2E1C0}" srcId="{26781D9A-8146-43DB-B250-245AA087D358}" destId="{8FE02759-73D0-4B35-9E6D-A79BCD84BD69}" srcOrd="0" destOrd="0" parTransId="{5FAB5357-237A-4D5B-9FB3-143415104541}" sibTransId="{542D3631-7E28-495D-AED7-838D1E778DB7}"/>
    <dgm:cxn modelId="{8E9023BF-02F9-4D1B-A0E5-5C3B844FFFF4}" type="presOf" srcId="{46369ADD-7360-408C-8434-44391F581C5E}" destId="{B89162BC-74C3-4FCA-AFC7-F64C99AB283C}" srcOrd="0" destOrd="0" presId="urn:microsoft.com/office/officeart/2009/3/layout/PhasedProcess"/>
    <dgm:cxn modelId="{A0A3CD29-3C08-47E6-A5FE-7E5CD5D43E9C}" type="presOf" srcId="{00A8F0A7-4DAC-476E-B29C-7E4091AE325C}" destId="{4ED6761C-F604-4DF7-86E8-19B0131A3D4E}" srcOrd="0" destOrd="1" presId="urn:microsoft.com/office/officeart/2009/3/layout/PhasedProcess"/>
    <dgm:cxn modelId="{DBE9B232-7D5D-47DD-B518-3FCF268E1E39}" srcId="{AA756394-281E-4BE5-A7D4-18445A799C1F}" destId="{592FCC98-8781-495A-A49A-4DF264176B1B}" srcOrd="4" destOrd="0" parTransId="{095E7520-F3FA-4E5F-BAAA-B9D20A1870C9}" sibTransId="{3C26EBEE-4FAB-4ED2-9BB7-7D6999389B5F}"/>
    <dgm:cxn modelId="{36AC8C6A-926A-4C4D-9D4F-AB4F869B33EA}" srcId="{8FE02759-73D0-4B35-9E6D-A79BCD84BD69}" destId="{146836FA-FF11-4A7C-A862-1F443D983F05}" srcOrd="4" destOrd="0" parTransId="{3D36287E-371E-4958-8911-EA7E60D6EDDA}" sibTransId="{10E4CA39-0CF0-4310-98A7-1F467EE06938}"/>
    <dgm:cxn modelId="{E72B2EAE-52C2-4D31-8D6F-EB5DA3927E86}" type="presOf" srcId="{13D91D98-37C2-46B7-B831-EFC5630CCA34}" destId="{00FC482D-760E-4C39-9359-9574D69B21EC}" srcOrd="0" destOrd="0" presId="urn:microsoft.com/office/officeart/2009/3/layout/PhasedProcess"/>
    <dgm:cxn modelId="{96D63E7A-14D6-4FF4-9581-E37238E78019}" srcId="{AA756394-281E-4BE5-A7D4-18445A799C1F}" destId="{039C1EF3-1F74-4549-A198-A960B0FDEC4B}" srcOrd="0" destOrd="0" parTransId="{E8970A3E-C136-4CC7-ADD1-9F522B63D179}" sibTransId="{D3EFEA1C-E88B-49E3-92B0-E5A091B58C14}"/>
    <dgm:cxn modelId="{B61E1A36-F124-43D3-869B-66087FBAA55B}" type="presOf" srcId="{A3E86F2A-C189-48DC-9BDE-C8266077F379}" destId="{59A6060D-FACD-4F2F-BAA5-516E93B7BDD4}" srcOrd="0" destOrd="0" presId="urn:microsoft.com/office/officeart/2009/3/layout/PhasedProcess"/>
    <dgm:cxn modelId="{40560C85-8A37-4775-86D3-4FD8B3A765B0}" type="presParOf" srcId="{186710C4-F5D9-4E6C-BF8D-F99EF64D9C3D}" destId="{1B164328-D705-4BE5-9107-481AEAD1DB2E}" srcOrd="0" destOrd="0" presId="urn:microsoft.com/office/officeart/2009/3/layout/PhasedProcess"/>
    <dgm:cxn modelId="{084B69A6-4C5F-4D43-87E3-1A87585181BF}" type="presParOf" srcId="{186710C4-F5D9-4E6C-BF8D-F99EF64D9C3D}" destId="{347808B7-FE8C-40AE-B497-74FDEA947209}" srcOrd="1" destOrd="0" presId="urn:microsoft.com/office/officeart/2009/3/layout/PhasedProcess"/>
    <dgm:cxn modelId="{D6DC104C-E8DB-40BF-81FE-488EF53840D0}" type="presParOf" srcId="{186710C4-F5D9-4E6C-BF8D-F99EF64D9C3D}" destId="{8EBDF3E6-D05F-461A-B136-6179A5A63971}" srcOrd="2" destOrd="0" presId="urn:microsoft.com/office/officeart/2009/3/layout/PhasedProcess"/>
    <dgm:cxn modelId="{FB790647-BF28-4E05-818A-2AC26353915C}" type="presParOf" srcId="{186710C4-F5D9-4E6C-BF8D-F99EF64D9C3D}" destId="{CBFC6740-A16B-44FF-BA70-E531BDD3B817}" srcOrd="3" destOrd="0" presId="urn:microsoft.com/office/officeart/2009/3/layout/PhasedProcess"/>
    <dgm:cxn modelId="{A8639942-0ECB-4EFE-BD5E-F5281D334681}" type="presParOf" srcId="{186710C4-F5D9-4E6C-BF8D-F99EF64D9C3D}" destId="{FAB942C2-FA33-4511-88E1-693E26311E70}" srcOrd="4" destOrd="0" presId="urn:microsoft.com/office/officeart/2009/3/layout/PhasedProcess"/>
    <dgm:cxn modelId="{BBC72C28-C213-42B1-A216-D4A2074EA149}" type="presParOf" srcId="{186710C4-F5D9-4E6C-BF8D-F99EF64D9C3D}" destId="{14BAE352-1F65-4480-AA2B-4D1BFA720BC1}" srcOrd="5" destOrd="0" presId="urn:microsoft.com/office/officeart/2009/3/layout/PhasedProcess"/>
    <dgm:cxn modelId="{2E910C03-B7EA-488B-9713-FF5AD085A8E6}" type="presParOf" srcId="{186710C4-F5D9-4E6C-BF8D-F99EF64D9C3D}" destId="{58430FF5-6864-427C-8E76-BE8CC3664118}" srcOrd="6" destOrd="0" presId="urn:microsoft.com/office/officeart/2009/3/layout/PhasedProcess"/>
    <dgm:cxn modelId="{E0BB5D35-CEF3-4838-B525-5E0D089398DD}" type="presParOf" srcId="{58430FF5-6864-427C-8E76-BE8CC3664118}" destId="{98874C24-2FD2-458D-809C-B6AB4B4C6496}" srcOrd="0" destOrd="0" presId="urn:microsoft.com/office/officeart/2009/3/layout/PhasedProcess"/>
    <dgm:cxn modelId="{53F2EA90-3475-41D6-B9F1-9B102FE08032}" type="presParOf" srcId="{58430FF5-6864-427C-8E76-BE8CC3664118}" destId="{BF49836B-870E-435B-8A9E-48C3E611363A}" srcOrd="1" destOrd="0" presId="urn:microsoft.com/office/officeart/2009/3/layout/PhasedProcess"/>
    <dgm:cxn modelId="{A145D2C4-01AC-4E4F-9C15-2A01552BFBDB}" type="presParOf" srcId="{186710C4-F5D9-4E6C-BF8D-F99EF64D9C3D}" destId="{A6B5A50B-2EC8-468A-A957-026581BE95F7}" srcOrd="7" destOrd="0" presId="urn:microsoft.com/office/officeart/2009/3/layout/PhasedProcess"/>
    <dgm:cxn modelId="{0510EFBF-9295-4907-B08F-AD78CF2D1D25}" type="presParOf" srcId="{A6B5A50B-2EC8-468A-A957-026581BE95F7}" destId="{00FC482D-760E-4C39-9359-9574D69B21EC}" srcOrd="0" destOrd="0" presId="urn:microsoft.com/office/officeart/2009/3/layout/PhasedProcess"/>
    <dgm:cxn modelId="{C44DE040-D536-48E6-90FA-FF5FBA94C2BD}" type="presParOf" srcId="{A6B5A50B-2EC8-468A-A957-026581BE95F7}" destId="{8A25ECA1-E9F9-466F-9F6F-154342F3549D}" srcOrd="1" destOrd="0" presId="urn:microsoft.com/office/officeart/2009/3/layout/PhasedProcess"/>
    <dgm:cxn modelId="{1A68E7EE-EDB9-4E8E-A98E-9B555BC6CDC1}" type="presParOf" srcId="{A6B5A50B-2EC8-468A-A957-026581BE95F7}" destId="{FD205BF3-52EF-46F7-A449-8C1694AF763E}" srcOrd="2" destOrd="0" presId="urn:microsoft.com/office/officeart/2009/3/layout/PhasedProcess"/>
    <dgm:cxn modelId="{61F25B41-E54F-4F29-944E-F86DB0A2F88B}" type="presParOf" srcId="{A6B5A50B-2EC8-468A-A957-026581BE95F7}" destId="{B89162BC-74C3-4FCA-AFC7-F64C99AB283C}" srcOrd="3" destOrd="0" presId="urn:microsoft.com/office/officeart/2009/3/layout/PhasedProcess"/>
    <dgm:cxn modelId="{9F030B21-1FD2-4AAB-B7F3-FC23455D3BB3}" type="presParOf" srcId="{A6B5A50B-2EC8-468A-A957-026581BE95F7}" destId="{51EDDCB9-3F70-4289-888C-09F188C7E6E0}" srcOrd="4" destOrd="0" presId="urn:microsoft.com/office/officeart/2009/3/layout/PhasedProcess"/>
    <dgm:cxn modelId="{0EACBEA7-6F14-4C60-A753-07EE60C72D17}" type="presParOf" srcId="{A6B5A50B-2EC8-468A-A957-026581BE95F7}" destId="{59A6060D-FACD-4F2F-BAA5-516E93B7BDD4}" srcOrd="5" destOrd="0" presId="urn:microsoft.com/office/officeart/2009/3/layout/PhasedProcess"/>
    <dgm:cxn modelId="{82D26445-6943-4FEA-870A-AC65DD5C77C9}" type="presParOf" srcId="{A6B5A50B-2EC8-468A-A957-026581BE95F7}" destId="{DCF1AE9B-050C-4DAF-AA4F-288AB335DE42}" srcOrd="6" destOrd="0" presId="urn:microsoft.com/office/officeart/2009/3/layout/PhasedProcess"/>
    <dgm:cxn modelId="{A6258F07-201B-4401-B873-C7936F799612}" type="presParOf" srcId="{A6B5A50B-2EC8-468A-A957-026581BE95F7}" destId="{76E4BD06-79D6-4A6F-9E0B-BCFC899FFE81}" srcOrd="7" destOrd="0" presId="urn:microsoft.com/office/officeart/2009/3/layout/PhasedProcess"/>
    <dgm:cxn modelId="{5F8D4DE3-37A1-43CA-80CF-3B30CA9FAFD5}" type="presParOf" srcId="{A6B5A50B-2EC8-468A-A957-026581BE95F7}" destId="{824A5F58-7873-430B-BE6A-5FB53AA5C66A}" srcOrd="8" destOrd="0" presId="urn:microsoft.com/office/officeart/2009/3/layout/PhasedProcess"/>
    <dgm:cxn modelId="{85564F1A-E9FB-4381-A393-5FB889BA1AEF}" type="presParOf" srcId="{186710C4-F5D9-4E6C-BF8D-F99EF64D9C3D}" destId="{4ED6761C-F604-4DF7-86E8-19B0131A3D4E}" srcOrd="8" destOrd="0" presId="urn:microsoft.com/office/officeart/2009/3/layout/PhasedProcess"/>
    <dgm:cxn modelId="{19652344-88CB-486C-A881-15F7B84B8B68}" type="presParOf" srcId="{186710C4-F5D9-4E6C-BF8D-F99EF64D9C3D}" destId="{CFBB6AAE-E411-42B1-9EB1-8FE56A78A702}" srcOrd="9"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133216-15BD-4DFC-94BA-ED36E016F1BA}" type="doc">
      <dgm:prSet loTypeId="urn:microsoft.com/office/officeart/2005/8/layout/process1" loCatId="process" qsTypeId="urn:microsoft.com/office/officeart/2005/8/quickstyle/simple1" qsCatId="simple" csTypeId="urn:microsoft.com/office/officeart/2005/8/colors/colorful1" csCatId="colorful" phldr="1"/>
      <dgm:spPr/>
    </dgm:pt>
    <dgm:pt modelId="{F824C3CA-EABE-405F-B5EC-17F5B1CEF5C9}">
      <dgm:prSet phldrT="[Text]"/>
      <dgm:spPr/>
      <dgm:t>
        <a:bodyPr/>
        <a:lstStyle/>
        <a:p>
          <a:r>
            <a:rPr lang="en-US" dirty="0" smtClean="0"/>
            <a:t>F13 CS-6604 Grad Seminar</a:t>
          </a:r>
          <a:endParaRPr lang="en-US" dirty="0"/>
        </a:p>
      </dgm:t>
    </dgm:pt>
    <dgm:pt modelId="{1E04EB8B-3B86-4276-9514-1477C610CF06}" type="parTrans" cxnId="{096F54E1-64BD-480A-ADA9-7C08A1D7A2B9}">
      <dgm:prSet/>
      <dgm:spPr/>
      <dgm:t>
        <a:bodyPr/>
        <a:lstStyle/>
        <a:p>
          <a:endParaRPr lang="en-US"/>
        </a:p>
      </dgm:t>
    </dgm:pt>
    <dgm:pt modelId="{F2DC1ECD-1D62-4CA6-93EB-9C870DC117F2}" type="sibTrans" cxnId="{096F54E1-64BD-480A-ADA9-7C08A1D7A2B9}">
      <dgm:prSet/>
      <dgm:spPr/>
      <dgm:t>
        <a:bodyPr/>
        <a:lstStyle/>
        <a:p>
          <a:endParaRPr lang="en-US"/>
        </a:p>
      </dgm:t>
    </dgm:pt>
    <dgm:pt modelId="{C1FCB238-A3AF-426B-BDEF-645EB9FE8151}">
      <dgm:prSet phldrT="[Text]"/>
      <dgm:spPr/>
      <dgm:t>
        <a:bodyPr/>
        <a:lstStyle/>
        <a:p>
          <a:r>
            <a:rPr lang="en-US" dirty="0" smtClean="0"/>
            <a:t>F14 CS-2984 First offering</a:t>
          </a:r>
          <a:endParaRPr lang="en-US" dirty="0"/>
        </a:p>
      </dgm:t>
    </dgm:pt>
    <dgm:pt modelId="{1F98EB41-3D1D-4700-8D1A-C3459E2F9841}" type="parTrans" cxnId="{0308DA77-3CBE-48DB-A990-3E6A5C7ED2C3}">
      <dgm:prSet/>
      <dgm:spPr/>
      <dgm:t>
        <a:bodyPr/>
        <a:lstStyle/>
        <a:p>
          <a:endParaRPr lang="en-US"/>
        </a:p>
      </dgm:t>
    </dgm:pt>
    <dgm:pt modelId="{A29EF4A5-AFDD-43A0-956D-285941BB27C9}" type="sibTrans" cxnId="{0308DA77-3CBE-48DB-A990-3E6A5C7ED2C3}">
      <dgm:prSet/>
      <dgm:spPr/>
      <dgm:t>
        <a:bodyPr/>
        <a:lstStyle/>
        <a:p>
          <a:endParaRPr lang="en-US"/>
        </a:p>
      </dgm:t>
    </dgm:pt>
    <dgm:pt modelId="{C5870B29-36A9-461C-9E7D-CDE607230F9D}">
      <dgm:prSet phldrT="[Text]"/>
      <dgm:spPr/>
      <dgm:t>
        <a:bodyPr/>
        <a:lstStyle/>
        <a:p>
          <a:r>
            <a:rPr lang="en-US" dirty="0" smtClean="0"/>
            <a:t>S15 CS-2984 Second offering</a:t>
          </a:r>
          <a:endParaRPr lang="en-US" dirty="0"/>
        </a:p>
      </dgm:t>
    </dgm:pt>
    <dgm:pt modelId="{C1DDA829-DA22-4A32-988B-234B8FECADCD}" type="parTrans" cxnId="{76A35C4F-CC8B-4CAD-86F3-509E3133A764}">
      <dgm:prSet/>
      <dgm:spPr/>
      <dgm:t>
        <a:bodyPr/>
        <a:lstStyle/>
        <a:p>
          <a:endParaRPr lang="en-US"/>
        </a:p>
      </dgm:t>
    </dgm:pt>
    <dgm:pt modelId="{3C864F40-E2D4-4E8F-8795-6881A81A39D8}" type="sibTrans" cxnId="{76A35C4F-CC8B-4CAD-86F3-509E3133A764}">
      <dgm:prSet/>
      <dgm:spPr/>
      <dgm:t>
        <a:bodyPr/>
        <a:lstStyle/>
        <a:p>
          <a:endParaRPr lang="en-US"/>
        </a:p>
      </dgm:t>
    </dgm:pt>
    <dgm:pt modelId="{47684C4A-8B0D-4B25-BC54-35D4BCA3361F}">
      <dgm:prSet phldrT="[Text]"/>
      <dgm:spPr/>
      <dgm:t>
        <a:bodyPr/>
        <a:lstStyle/>
        <a:p>
          <a:r>
            <a:rPr lang="en-US" dirty="0" smtClean="0"/>
            <a:t>F15 CS-2984 Third offering</a:t>
          </a:r>
          <a:endParaRPr lang="en-US" dirty="0"/>
        </a:p>
      </dgm:t>
    </dgm:pt>
    <dgm:pt modelId="{27ECF26A-99A0-4550-930A-3720315B0365}" type="parTrans" cxnId="{B55FEB0F-E71E-400F-8424-13083E443FDA}">
      <dgm:prSet/>
      <dgm:spPr/>
      <dgm:t>
        <a:bodyPr/>
        <a:lstStyle/>
        <a:p>
          <a:endParaRPr lang="en-US"/>
        </a:p>
      </dgm:t>
    </dgm:pt>
    <dgm:pt modelId="{794BCC3B-4FC2-4BE2-B64A-76B85D727AA5}" type="sibTrans" cxnId="{B55FEB0F-E71E-400F-8424-13083E443FDA}">
      <dgm:prSet/>
      <dgm:spPr/>
      <dgm:t>
        <a:bodyPr/>
        <a:lstStyle/>
        <a:p>
          <a:endParaRPr lang="en-US"/>
        </a:p>
      </dgm:t>
    </dgm:pt>
    <dgm:pt modelId="{A1F6251B-332B-48C1-9A5C-E9B7F6777A6C}" type="pres">
      <dgm:prSet presAssocID="{55133216-15BD-4DFC-94BA-ED36E016F1BA}" presName="Name0" presStyleCnt="0">
        <dgm:presLayoutVars>
          <dgm:dir/>
          <dgm:resizeHandles val="exact"/>
        </dgm:presLayoutVars>
      </dgm:prSet>
      <dgm:spPr/>
    </dgm:pt>
    <dgm:pt modelId="{9906B7E1-FC88-4C63-A3C9-82ADEC711920}" type="pres">
      <dgm:prSet presAssocID="{F824C3CA-EABE-405F-B5EC-17F5B1CEF5C9}" presName="node" presStyleLbl="node1" presStyleIdx="0" presStyleCnt="4">
        <dgm:presLayoutVars>
          <dgm:bulletEnabled val="1"/>
        </dgm:presLayoutVars>
      </dgm:prSet>
      <dgm:spPr/>
      <dgm:t>
        <a:bodyPr/>
        <a:lstStyle/>
        <a:p>
          <a:endParaRPr lang="en-US"/>
        </a:p>
      </dgm:t>
    </dgm:pt>
    <dgm:pt modelId="{4D81056F-C299-4EB2-9BAD-FA8E04C70DBF}" type="pres">
      <dgm:prSet presAssocID="{F2DC1ECD-1D62-4CA6-93EB-9C870DC117F2}" presName="sibTrans" presStyleLbl="sibTrans2D1" presStyleIdx="0" presStyleCnt="3"/>
      <dgm:spPr/>
      <dgm:t>
        <a:bodyPr/>
        <a:lstStyle/>
        <a:p>
          <a:endParaRPr lang="en-US"/>
        </a:p>
      </dgm:t>
    </dgm:pt>
    <dgm:pt modelId="{7B1E7039-88E9-4C77-81DC-9D1F47247E01}" type="pres">
      <dgm:prSet presAssocID="{F2DC1ECD-1D62-4CA6-93EB-9C870DC117F2}" presName="connectorText" presStyleLbl="sibTrans2D1" presStyleIdx="0" presStyleCnt="3"/>
      <dgm:spPr/>
      <dgm:t>
        <a:bodyPr/>
        <a:lstStyle/>
        <a:p>
          <a:endParaRPr lang="en-US"/>
        </a:p>
      </dgm:t>
    </dgm:pt>
    <dgm:pt modelId="{E615B07D-6F65-4A51-B95D-6F32974E6159}" type="pres">
      <dgm:prSet presAssocID="{C1FCB238-A3AF-426B-BDEF-645EB9FE8151}" presName="node" presStyleLbl="node1" presStyleIdx="1" presStyleCnt="4">
        <dgm:presLayoutVars>
          <dgm:bulletEnabled val="1"/>
        </dgm:presLayoutVars>
      </dgm:prSet>
      <dgm:spPr/>
      <dgm:t>
        <a:bodyPr/>
        <a:lstStyle/>
        <a:p>
          <a:endParaRPr lang="en-US"/>
        </a:p>
      </dgm:t>
    </dgm:pt>
    <dgm:pt modelId="{8F45F208-189F-4CF8-86AE-7CAFECA7020E}" type="pres">
      <dgm:prSet presAssocID="{A29EF4A5-AFDD-43A0-956D-285941BB27C9}" presName="sibTrans" presStyleLbl="sibTrans2D1" presStyleIdx="1" presStyleCnt="3"/>
      <dgm:spPr/>
      <dgm:t>
        <a:bodyPr/>
        <a:lstStyle/>
        <a:p>
          <a:endParaRPr lang="en-US"/>
        </a:p>
      </dgm:t>
    </dgm:pt>
    <dgm:pt modelId="{64ACDCB4-FE30-4757-AEB4-59B743E820DB}" type="pres">
      <dgm:prSet presAssocID="{A29EF4A5-AFDD-43A0-956D-285941BB27C9}" presName="connectorText" presStyleLbl="sibTrans2D1" presStyleIdx="1" presStyleCnt="3"/>
      <dgm:spPr/>
      <dgm:t>
        <a:bodyPr/>
        <a:lstStyle/>
        <a:p>
          <a:endParaRPr lang="en-US"/>
        </a:p>
      </dgm:t>
    </dgm:pt>
    <dgm:pt modelId="{37F97BBC-3D76-49EC-9E88-780342212F67}" type="pres">
      <dgm:prSet presAssocID="{C5870B29-36A9-461C-9E7D-CDE607230F9D}" presName="node" presStyleLbl="node1" presStyleIdx="2" presStyleCnt="4">
        <dgm:presLayoutVars>
          <dgm:bulletEnabled val="1"/>
        </dgm:presLayoutVars>
      </dgm:prSet>
      <dgm:spPr/>
      <dgm:t>
        <a:bodyPr/>
        <a:lstStyle/>
        <a:p>
          <a:endParaRPr lang="en-US"/>
        </a:p>
      </dgm:t>
    </dgm:pt>
    <dgm:pt modelId="{CF7A1F34-5B3D-4001-B71D-F2C3D7EA6DEF}" type="pres">
      <dgm:prSet presAssocID="{3C864F40-E2D4-4E8F-8795-6881A81A39D8}" presName="sibTrans" presStyleLbl="sibTrans2D1" presStyleIdx="2" presStyleCnt="3"/>
      <dgm:spPr/>
      <dgm:t>
        <a:bodyPr/>
        <a:lstStyle/>
        <a:p>
          <a:endParaRPr lang="en-US"/>
        </a:p>
      </dgm:t>
    </dgm:pt>
    <dgm:pt modelId="{2E5D0C21-E8EC-4531-AAB8-9B5EA5407281}" type="pres">
      <dgm:prSet presAssocID="{3C864F40-E2D4-4E8F-8795-6881A81A39D8}" presName="connectorText" presStyleLbl="sibTrans2D1" presStyleIdx="2" presStyleCnt="3"/>
      <dgm:spPr/>
      <dgm:t>
        <a:bodyPr/>
        <a:lstStyle/>
        <a:p>
          <a:endParaRPr lang="en-US"/>
        </a:p>
      </dgm:t>
    </dgm:pt>
    <dgm:pt modelId="{20673E50-5006-4381-A4AB-A64E9E8DD5F4}" type="pres">
      <dgm:prSet presAssocID="{47684C4A-8B0D-4B25-BC54-35D4BCA3361F}" presName="node" presStyleLbl="node1" presStyleIdx="3" presStyleCnt="4">
        <dgm:presLayoutVars>
          <dgm:bulletEnabled val="1"/>
        </dgm:presLayoutVars>
      </dgm:prSet>
      <dgm:spPr/>
      <dgm:t>
        <a:bodyPr/>
        <a:lstStyle/>
        <a:p>
          <a:endParaRPr lang="en-US"/>
        </a:p>
      </dgm:t>
    </dgm:pt>
  </dgm:ptLst>
  <dgm:cxnLst>
    <dgm:cxn modelId="{BD423172-A8E1-4A22-8F44-24014018B713}" type="presOf" srcId="{3C864F40-E2D4-4E8F-8795-6881A81A39D8}" destId="{2E5D0C21-E8EC-4531-AAB8-9B5EA5407281}" srcOrd="1" destOrd="0" presId="urn:microsoft.com/office/officeart/2005/8/layout/process1"/>
    <dgm:cxn modelId="{607E8A4E-792A-442F-BC1D-54AE844ECCB4}" type="presOf" srcId="{47684C4A-8B0D-4B25-BC54-35D4BCA3361F}" destId="{20673E50-5006-4381-A4AB-A64E9E8DD5F4}" srcOrd="0" destOrd="0" presId="urn:microsoft.com/office/officeart/2005/8/layout/process1"/>
    <dgm:cxn modelId="{0308DA77-3CBE-48DB-A990-3E6A5C7ED2C3}" srcId="{55133216-15BD-4DFC-94BA-ED36E016F1BA}" destId="{C1FCB238-A3AF-426B-BDEF-645EB9FE8151}" srcOrd="1" destOrd="0" parTransId="{1F98EB41-3D1D-4700-8D1A-C3459E2F9841}" sibTransId="{A29EF4A5-AFDD-43A0-956D-285941BB27C9}"/>
    <dgm:cxn modelId="{992B4BF9-39CD-49C4-8944-004593F78BEE}" type="presOf" srcId="{3C864F40-E2D4-4E8F-8795-6881A81A39D8}" destId="{CF7A1F34-5B3D-4001-B71D-F2C3D7EA6DEF}" srcOrd="0" destOrd="0" presId="urn:microsoft.com/office/officeart/2005/8/layout/process1"/>
    <dgm:cxn modelId="{78D62076-0EFC-4D4F-AF57-3A0FAB92F5B9}" type="presOf" srcId="{A29EF4A5-AFDD-43A0-956D-285941BB27C9}" destId="{8F45F208-189F-4CF8-86AE-7CAFECA7020E}" srcOrd="0" destOrd="0" presId="urn:microsoft.com/office/officeart/2005/8/layout/process1"/>
    <dgm:cxn modelId="{4F9F8C97-5474-4BC0-8502-7E6023E6328C}" type="presOf" srcId="{C5870B29-36A9-461C-9E7D-CDE607230F9D}" destId="{37F97BBC-3D76-49EC-9E88-780342212F67}" srcOrd="0" destOrd="0" presId="urn:microsoft.com/office/officeart/2005/8/layout/process1"/>
    <dgm:cxn modelId="{A8B1917D-E0C8-46E2-81F2-23772F5AE543}" type="presOf" srcId="{F2DC1ECD-1D62-4CA6-93EB-9C870DC117F2}" destId="{7B1E7039-88E9-4C77-81DC-9D1F47247E01}" srcOrd="1" destOrd="0" presId="urn:microsoft.com/office/officeart/2005/8/layout/process1"/>
    <dgm:cxn modelId="{E53E6A89-B2A7-445F-8DAD-093B2B720DA8}" type="presOf" srcId="{F824C3CA-EABE-405F-B5EC-17F5B1CEF5C9}" destId="{9906B7E1-FC88-4C63-A3C9-82ADEC711920}" srcOrd="0" destOrd="0" presId="urn:microsoft.com/office/officeart/2005/8/layout/process1"/>
    <dgm:cxn modelId="{FF077397-DF45-40A0-9B25-F013EA465A61}" type="presOf" srcId="{C1FCB238-A3AF-426B-BDEF-645EB9FE8151}" destId="{E615B07D-6F65-4A51-B95D-6F32974E6159}" srcOrd="0" destOrd="0" presId="urn:microsoft.com/office/officeart/2005/8/layout/process1"/>
    <dgm:cxn modelId="{4BE4C890-AED9-41BB-85CE-1F67CA5F52AA}" type="presOf" srcId="{F2DC1ECD-1D62-4CA6-93EB-9C870DC117F2}" destId="{4D81056F-C299-4EB2-9BAD-FA8E04C70DBF}" srcOrd="0" destOrd="0" presId="urn:microsoft.com/office/officeart/2005/8/layout/process1"/>
    <dgm:cxn modelId="{096F54E1-64BD-480A-ADA9-7C08A1D7A2B9}" srcId="{55133216-15BD-4DFC-94BA-ED36E016F1BA}" destId="{F824C3CA-EABE-405F-B5EC-17F5B1CEF5C9}" srcOrd="0" destOrd="0" parTransId="{1E04EB8B-3B86-4276-9514-1477C610CF06}" sibTransId="{F2DC1ECD-1D62-4CA6-93EB-9C870DC117F2}"/>
    <dgm:cxn modelId="{76A35C4F-CC8B-4CAD-86F3-509E3133A764}" srcId="{55133216-15BD-4DFC-94BA-ED36E016F1BA}" destId="{C5870B29-36A9-461C-9E7D-CDE607230F9D}" srcOrd="2" destOrd="0" parTransId="{C1DDA829-DA22-4A32-988B-234B8FECADCD}" sibTransId="{3C864F40-E2D4-4E8F-8795-6881A81A39D8}"/>
    <dgm:cxn modelId="{B8AAF8A6-C5F1-4554-B8E8-4E2A3FD23C12}" type="presOf" srcId="{55133216-15BD-4DFC-94BA-ED36E016F1BA}" destId="{A1F6251B-332B-48C1-9A5C-E9B7F6777A6C}" srcOrd="0" destOrd="0" presId="urn:microsoft.com/office/officeart/2005/8/layout/process1"/>
    <dgm:cxn modelId="{B55FEB0F-E71E-400F-8424-13083E443FDA}" srcId="{55133216-15BD-4DFC-94BA-ED36E016F1BA}" destId="{47684C4A-8B0D-4B25-BC54-35D4BCA3361F}" srcOrd="3" destOrd="0" parTransId="{27ECF26A-99A0-4550-930A-3720315B0365}" sibTransId="{794BCC3B-4FC2-4BE2-B64A-76B85D727AA5}"/>
    <dgm:cxn modelId="{D26F4D9A-F11D-4B16-8D2B-7C10596F21BA}" type="presOf" srcId="{A29EF4A5-AFDD-43A0-956D-285941BB27C9}" destId="{64ACDCB4-FE30-4757-AEB4-59B743E820DB}" srcOrd="1" destOrd="0" presId="urn:microsoft.com/office/officeart/2005/8/layout/process1"/>
    <dgm:cxn modelId="{AF5C61F3-BF0B-45E3-8386-EAC2F3E91856}" type="presParOf" srcId="{A1F6251B-332B-48C1-9A5C-E9B7F6777A6C}" destId="{9906B7E1-FC88-4C63-A3C9-82ADEC711920}" srcOrd="0" destOrd="0" presId="urn:microsoft.com/office/officeart/2005/8/layout/process1"/>
    <dgm:cxn modelId="{A395130C-DDD9-48E9-BCFB-0D6C687EC3EA}" type="presParOf" srcId="{A1F6251B-332B-48C1-9A5C-E9B7F6777A6C}" destId="{4D81056F-C299-4EB2-9BAD-FA8E04C70DBF}" srcOrd="1" destOrd="0" presId="urn:microsoft.com/office/officeart/2005/8/layout/process1"/>
    <dgm:cxn modelId="{79F4B4CA-8DB1-40FE-BEA8-069D82D4BD48}" type="presParOf" srcId="{4D81056F-C299-4EB2-9BAD-FA8E04C70DBF}" destId="{7B1E7039-88E9-4C77-81DC-9D1F47247E01}" srcOrd="0" destOrd="0" presId="urn:microsoft.com/office/officeart/2005/8/layout/process1"/>
    <dgm:cxn modelId="{39C9DCBE-9085-42E0-88C7-8021E4A9D2E8}" type="presParOf" srcId="{A1F6251B-332B-48C1-9A5C-E9B7F6777A6C}" destId="{E615B07D-6F65-4A51-B95D-6F32974E6159}" srcOrd="2" destOrd="0" presId="urn:microsoft.com/office/officeart/2005/8/layout/process1"/>
    <dgm:cxn modelId="{04B964EF-BD60-4C2B-A9BB-75802BB8CBBB}" type="presParOf" srcId="{A1F6251B-332B-48C1-9A5C-E9B7F6777A6C}" destId="{8F45F208-189F-4CF8-86AE-7CAFECA7020E}" srcOrd="3" destOrd="0" presId="urn:microsoft.com/office/officeart/2005/8/layout/process1"/>
    <dgm:cxn modelId="{B7672AA9-3CAB-4272-BF5E-AC3E447DA5A4}" type="presParOf" srcId="{8F45F208-189F-4CF8-86AE-7CAFECA7020E}" destId="{64ACDCB4-FE30-4757-AEB4-59B743E820DB}" srcOrd="0" destOrd="0" presId="urn:microsoft.com/office/officeart/2005/8/layout/process1"/>
    <dgm:cxn modelId="{8DA12C7D-97C2-4D83-ACBA-6C883E1592E5}" type="presParOf" srcId="{A1F6251B-332B-48C1-9A5C-E9B7F6777A6C}" destId="{37F97BBC-3D76-49EC-9E88-780342212F67}" srcOrd="4" destOrd="0" presId="urn:microsoft.com/office/officeart/2005/8/layout/process1"/>
    <dgm:cxn modelId="{BAB75A71-6514-4A5A-9EF7-DAB3E6E65C0C}" type="presParOf" srcId="{A1F6251B-332B-48C1-9A5C-E9B7F6777A6C}" destId="{CF7A1F34-5B3D-4001-B71D-F2C3D7EA6DEF}" srcOrd="5" destOrd="0" presId="urn:microsoft.com/office/officeart/2005/8/layout/process1"/>
    <dgm:cxn modelId="{7F95655B-35FF-43DB-BE0C-68FD2D2DB19A}" type="presParOf" srcId="{CF7A1F34-5B3D-4001-B71D-F2C3D7EA6DEF}" destId="{2E5D0C21-E8EC-4531-AAB8-9B5EA5407281}" srcOrd="0" destOrd="0" presId="urn:microsoft.com/office/officeart/2005/8/layout/process1"/>
    <dgm:cxn modelId="{17CB9028-78F9-45F1-9009-EBFC7F4C690C}" type="presParOf" srcId="{A1F6251B-332B-48C1-9A5C-E9B7F6777A6C}" destId="{20673E50-5006-4381-A4AB-A64E9E8DD5F4}"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781D9A-8146-43DB-B250-245AA087D358}" type="doc">
      <dgm:prSet loTypeId="urn:microsoft.com/office/officeart/2009/3/layout/PhasedProcess" loCatId="process" qsTypeId="urn:microsoft.com/office/officeart/2005/8/quickstyle/simple2" qsCatId="simple" csTypeId="urn:microsoft.com/office/officeart/2005/8/colors/colorful1" csCatId="colorful" phldr="1"/>
      <dgm:spPr/>
    </dgm:pt>
    <dgm:pt modelId="{8FE02759-73D0-4B35-9E6D-A79BCD84BD69}">
      <dgm:prSet phldrT="[Text]"/>
      <dgm:spPr/>
      <dgm:t>
        <a:bodyPr/>
        <a:lstStyle/>
        <a:p>
          <a:r>
            <a:rPr lang="en-US" dirty="0" smtClean="0"/>
            <a:t>Motivation</a:t>
          </a:r>
          <a:endParaRPr lang="en-US" dirty="0"/>
        </a:p>
      </dgm:t>
    </dgm:pt>
    <dgm:pt modelId="{5FAB5357-237A-4D5B-9FB3-143415104541}" type="parTrans" cxnId="{DDB6BDF5-DDAE-46E8-B672-8A6B47C2E1C0}">
      <dgm:prSet/>
      <dgm:spPr/>
      <dgm:t>
        <a:bodyPr/>
        <a:lstStyle/>
        <a:p>
          <a:endParaRPr lang="en-US"/>
        </a:p>
      </dgm:t>
    </dgm:pt>
    <dgm:pt modelId="{542D3631-7E28-495D-AED7-838D1E778DB7}" type="sibTrans" cxnId="{DDB6BDF5-DDAE-46E8-B672-8A6B47C2E1C0}">
      <dgm:prSet/>
      <dgm:spPr/>
      <dgm:t>
        <a:bodyPr/>
        <a:lstStyle/>
        <a:p>
          <a:endParaRPr lang="en-US"/>
        </a:p>
      </dgm:t>
    </dgm:pt>
    <dgm:pt modelId="{B0902286-8BBC-4D0F-A07A-C40E1F6DF5D0}">
      <dgm:prSet phldrT="[Text]"/>
      <dgm:spPr/>
      <dgm:t>
        <a:bodyPr/>
        <a:lstStyle/>
        <a:p>
          <a:r>
            <a:rPr lang="en-US" dirty="0" smtClean="0"/>
            <a:t> </a:t>
          </a:r>
          <a:endParaRPr lang="en-US" dirty="0"/>
        </a:p>
      </dgm:t>
    </dgm:pt>
    <dgm:pt modelId="{BBC04643-030C-4D68-B709-FBE5BC0508A2}" type="parTrans" cxnId="{58F0247F-6397-4914-96B0-EB013F8AB5EE}">
      <dgm:prSet/>
      <dgm:spPr/>
      <dgm:t>
        <a:bodyPr/>
        <a:lstStyle/>
        <a:p>
          <a:endParaRPr lang="en-US"/>
        </a:p>
      </dgm:t>
    </dgm:pt>
    <dgm:pt modelId="{6B757C28-120C-45D4-B5D5-2E951FB52CFB}" type="sibTrans" cxnId="{58F0247F-6397-4914-96B0-EB013F8AB5EE}">
      <dgm:prSet/>
      <dgm:spPr/>
      <dgm:t>
        <a:bodyPr/>
        <a:lstStyle/>
        <a:p>
          <a:endParaRPr lang="en-US"/>
        </a:p>
      </dgm:t>
    </dgm:pt>
    <dgm:pt modelId="{AA756394-281E-4BE5-A7D4-18445A799C1F}">
      <dgm:prSet phldrT="[Text]"/>
      <dgm:spPr/>
      <dgm:t>
        <a:bodyPr/>
        <a:lstStyle/>
        <a:p>
          <a:r>
            <a:rPr lang="en-US" dirty="0" smtClean="0"/>
            <a:t>Outcomes</a:t>
          </a:r>
          <a:endParaRPr lang="en-US" dirty="0"/>
        </a:p>
      </dgm:t>
    </dgm:pt>
    <dgm:pt modelId="{D00AA67F-1F12-4F2F-A532-2CAE74B163C8}" type="parTrans" cxnId="{694C201B-48BB-4A13-9773-25B4F8ECD393}">
      <dgm:prSet/>
      <dgm:spPr/>
      <dgm:t>
        <a:bodyPr/>
        <a:lstStyle/>
        <a:p>
          <a:endParaRPr lang="en-US"/>
        </a:p>
      </dgm:t>
    </dgm:pt>
    <dgm:pt modelId="{34DC9BCD-852C-414D-BF5F-B235AF1C87DB}" type="sibTrans" cxnId="{694C201B-48BB-4A13-9773-25B4F8ECD393}">
      <dgm:prSet/>
      <dgm:spPr/>
      <dgm:t>
        <a:bodyPr/>
        <a:lstStyle/>
        <a:p>
          <a:endParaRPr lang="en-US"/>
        </a:p>
      </dgm:t>
    </dgm:pt>
    <dgm:pt modelId="{039C1EF3-1F74-4549-A198-A960B0FDEC4B}">
      <dgm:prSet phldrT="[Text]" custT="1"/>
      <dgm:spPr/>
      <dgm:t>
        <a:bodyPr/>
        <a:lstStyle/>
        <a:p>
          <a:r>
            <a:rPr lang="en-US" sz="1800" dirty="0" smtClean="0"/>
            <a:t>Learning</a:t>
          </a:r>
          <a:endParaRPr lang="en-US" sz="1800" dirty="0"/>
        </a:p>
      </dgm:t>
    </dgm:pt>
    <dgm:pt modelId="{E8970A3E-C136-4CC7-ADD1-9F522B63D179}" type="parTrans" cxnId="{96D63E7A-14D6-4FF4-9581-E37238E78019}">
      <dgm:prSet/>
      <dgm:spPr/>
      <dgm:t>
        <a:bodyPr/>
        <a:lstStyle/>
        <a:p>
          <a:endParaRPr lang="en-US"/>
        </a:p>
      </dgm:t>
    </dgm:pt>
    <dgm:pt modelId="{D3EFEA1C-E88B-49E3-92B0-E5A091B58C14}" type="sibTrans" cxnId="{96D63E7A-14D6-4FF4-9581-E37238E78019}">
      <dgm:prSet/>
      <dgm:spPr/>
      <dgm:t>
        <a:bodyPr/>
        <a:lstStyle/>
        <a:p>
          <a:endParaRPr lang="en-US"/>
        </a:p>
      </dgm:t>
    </dgm:pt>
    <dgm:pt modelId="{00A8F0A7-4DAC-476E-B29C-7E4091AE325C}">
      <dgm:prSet phldrT="[Text]" custT="1"/>
      <dgm:spPr/>
      <dgm:t>
        <a:bodyPr/>
        <a:lstStyle/>
        <a:p>
          <a:r>
            <a:rPr lang="en-US" sz="1800" dirty="0" smtClean="0"/>
            <a:t>Persistence</a:t>
          </a:r>
          <a:endParaRPr lang="en-US" sz="1800" dirty="0"/>
        </a:p>
      </dgm:t>
    </dgm:pt>
    <dgm:pt modelId="{2FEBD188-2C96-4D16-9CBF-56ACD6069F0C}" type="parTrans" cxnId="{6D151B7A-D916-4D6A-BAC6-18708F52B428}">
      <dgm:prSet/>
      <dgm:spPr/>
      <dgm:t>
        <a:bodyPr/>
        <a:lstStyle/>
        <a:p>
          <a:endParaRPr lang="en-US"/>
        </a:p>
      </dgm:t>
    </dgm:pt>
    <dgm:pt modelId="{4EDFD8B6-C3DF-4EAC-B33D-7EECB13B2371}" type="sibTrans" cxnId="{6D151B7A-D916-4D6A-BAC6-18708F52B428}">
      <dgm:prSet/>
      <dgm:spPr/>
      <dgm:t>
        <a:bodyPr/>
        <a:lstStyle/>
        <a:p>
          <a:endParaRPr lang="en-US"/>
        </a:p>
      </dgm:t>
    </dgm:pt>
    <dgm:pt modelId="{A723CFE8-7CD3-4710-9501-2DB668F7421B}">
      <dgm:prSet phldrT="[Text]" custT="1"/>
      <dgm:spPr/>
      <dgm:t>
        <a:bodyPr/>
        <a:lstStyle/>
        <a:p>
          <a:r>
            <a:rPr lang="en-US" sz="1800" dirty="0" smtClean="0"/>
            <a:t>Proactivity</a:t>
          </a:r>
          <a:endParaRPr lang="en-US" sz="1800" dirty="0"/>
        </a:p>
      </dgm:t>
    </dgm:pt>
    <dgm:pt modelId="{8F979432-0BC8-4AD8-8A0C-9D326FBF5B09}" type="parTrans" cxnId="{7E94B8EF-348B-4128-823E-870364D0BFCE}">
      <dgm:prSet/>
      <dgm:spPr/>
      <dgm:t>
        <a:bodyPr/>
        <a:lstStyle/>
        <a:p>
          <a:endParaRPr lang="en-US"/>
        </a:p>
      </dgm:t>
    </dgm:pt>
    <dgm:pt modelId="{3D07E012-0456-4B98-9FCE-FC025F0B733C}" type="sibTrans" cxnId="{7E94B8EF-348B-4128-823E-870364D0BFCE}">
      <dgm:prSet/>
      <dgm:spPr/>
      <dgm:t>
        <a:bodyPr/>
        <a:lstStyle/>
        <a:p>
          <a:endParaRPr lang="en-US"/>
        </a:p>
      </dgm:t>
    </dgm:pt>
    <dgm:pt modelId="{25B79F2F-3541-49EC-BCB7-2CA79992B751}">
      <dgm:prSet phldrT="[Text]" custT="1"/>
      <dgm:spPr/>
      <dgm:t>
        <a:bodyPr/>
        <a:lstStyle/>
        <a:p>
          <a:r>
            <a:rPr lang="en-US" sz="1800" dirty="0" smtClean="0"/>
            <a:t>Attendance</a:t>
          </a:r>
          <a:endParaRPr lang="en-US" sz="1800" dirty="0"/>
        </a:p>
      </dgm:t>
    </dgm:pt>
    <dgm:pt modelId="{C773384C-E22A-4313-A93D-5723D46C499F}" type="parTrans" cxnId="{1D6F7EBE-D882-4095-ACF5-BBF4E68352E3}">
      <dgm:prSet/>
      <dgm:spPr/>
      <dgm:t>
        <a:bodyPr/>
        <a:lstStyle/>
        <a:p>
          <a:endParaRPr lang="en-US"/>
        </a:p>
      </dgm:t>
    </dgm:pt>
    <dgm:pt modelId="{7757B2FB-C0A4-4753-AA07-6361010BDC79}" type="sibTrans" cxnId="{1D6F7EBE-D882-4095-ACF5-BBF4E68352E3}">
      <dgm:prSet/>
      <dgm:spPr/>
      <dgm:t>
        <a:bodyPr/>
        <a:lstStyle/>
        <a:p>
          <a:endParaRPr lang="en-US"/>
        </a:p>
      </dgm:t>
    </dgm:pt>
    <dgm:pt modelId="{592FCC98-8781-495A-A49A-4DF264176B1B}">
      <dgm:prSet phldrT="[Text]" custT="1"/>
      <dgm:spPr/>
      <dgm:t>
        <a:bodyPr/>
        <a:lstStyle/>
        <a:p>
          <a:r>
            <a:rPr lang="en-US" sz="1800" dirty="0" smtClean="0"/>
            <a:t>…</a:t>
          </a:r>
          <a:endParaRPr lang="en-US" sz="1800" dirty="0"/>
        </a:p>
      </dgm:t>
    </dgm:pt>
    <dgm:pt modelId="{095E7520-F3FA-4E5F-BAAA-B9D20A1870C9}" type="parTrans" cxnId="{DBE9B232-7D5D-47DD-B518-3FCF268E1E39}">
      <dgm:prSet/>
      <dgm:spPr/>
      <dgm:t>
        <a:bodyPr/>
        <a:lstStyle/>
        <a:p>
          <a:endParaRPr lang="en-US"/>
        </a:p>
      </dgm:t>
    </dgm:pt>
    <dgm:pt modelId="{3C26EBEE-4FAB-4ED2-9BB7-7D6999389B5F}" type="sibTrans" cxnId="{DBE9B232-7D5D-47DD-B518-3FCF268E1E39}">
      <dgm:prSet/>
      <dgm:spPr/>
      <dgm:t>
        <a:bodyPr/>
        <a:lstStyle/>
        <a:p>
          <a:endParaRPr lang="en-US"/>
        </a:p>
      </dgm:t>
    </dgm:pt>
    <dgm:pt modelId="{13D91D98-37C2-46B7-B831-EFC5630CCA34}">
      <dgm:prSet phldrT="[Text]" custT="1"/>
      <dgm:spPr/>
      <dgm:t>
        <a:bodyPr/>
        <a:lstStyle/>
        <a:p>
          <a:r>
            <a:rPr lang="en-US" sz="1400" dirty="0" err="1" smtClean="0"/>
            <a:t>eMpowerment</a:t>
          </a:r>
          <a:endParaRPr lang="en-US" sz="1400" dirty="0"/>
        </a:p>
      </dgm:t>
    </dgm:pt>
    <dgm:pt modelId="{B4AD7D4D-4804-41BE-8109-D88BCCB85362}" type="parTrans" cxnId="{326DAD99-EA76-42DA-9C80-8FE4A08AD98A}">
      <dgm:prSet/>
      <dgm:spPr/>
      <dgm:t>
        <a:bodyPr/>
        <a:lstStyle/>
        <a:p>
          <a:endParaRPr lang="en-US"/>
        </a:p>
      </dgm:t>
    </dgm:pt>
    <dgm:pt modelId="{C63111CB-EFE9-4ABB-A2E2-3E4A382E7D42}" type="sibTrans" cxnId="{326DAD99-EA76-42DA-9C80-8FE4A08AD98A}">
      <dgm:prSet/>
      <dgm:spPr/>
      <dgm:t>
        <a:bodyPr/>
        <a:lstStyle/>
        <a:p>
          <a:endParaRPr lang="en-US"/>
        </a:p>
      </dgm:t>
    </dgm:pt>
    <dgm:pt modelId="{46369ADD-7360-408C-8434-44391F581C5E}">
      <dgm:prSet phldrT="[Text]" custT="1"/>
      <dgm:spPr/>
      <dgm:t>
        <a:bodyPr/>
        <a:lstStyle/>
        <a:p>
          <a:r>
            <a:rPr lang="en-US" sz="1400" dirty="0" smtClean="0"/>
            <a:t>Usefulness</a:t>
          </a:r>
          <a:endParaRPr lang="en-US" sz="1400" dirty="0"/>
        </a:p>
      </dgm:t>
    </dgm:pt>
    <dgm:pt modelId="{960ABD97-33D9-46C3-B0FE-5A352004E94D}" type="parTrans" cxnId="{C0A13E01-585B-4699-A1E6-C50415C8EDBE}">
      <dgm:prSet/>
      <dgm:spPr/>
      <dgm:t>
        <a:bodyPr/>
        <a:lstStyle/>
        <a:p>
          <a:endParaRPr lang="en-US"/>
        </a:p>
      </dgm:t>
    </dgm:pt>
    <dgm:pt modelId="{DF3EA131-F9F1-4778-BE12-AFA357303EE7}" type="sibTrans" cxnId="{C0A13E01-585B-4699-A1E6-C50415C8EDBE}">
      <dgm:prSet/>
      <dgm:spPr/>
      <dgm:t>
        <a:bodyPr/>
        <a:lstStyle/>
        <a:p>
          <a:endParaRPr lang="en-US"/>
        </a:p>
      </dgm:t>
    </dgm:pt>
    <dgm:pt modelId="{A3E86F2A-C189-48DC-9BDE-C8266077F379}">
      <dgm:prSet phldrT="[Text]" custT="1"/>
      <dgm:spPr/>
      <dgm:t>
        <a:bodyPr/>
        <a:lstStyle/>
        <a:p>
          <a:r>
            <a:rPr lang="en-US" sz="1400" dirty="0" smtClean="0"/>
            <a:t>Success</a:t>
          </a:r>
          <a:endParaRPr lang="en-US" sz="1400" dirty="0"/>
        </a:p>
      </dgm:t>
    </dgm:pt>
    <dgm:pt modelId="{11EFD522-4F7E-4C3B-8AB1-C9781A84A598}" type="parTrans" cxnId="{E2479A08-3F77-48D1-A0EA-F963B300BCA2}">
      <dgm:prSet/>
      <dgm:spPr/>
      <dgm:t>
        <a:bodyPr/>
        <a:lstStyle/>
        <a:p>
          <a:endParaRPr lang="en-US"/>
        </a:p>
      </dgm:t>
    </dgm:pt>
    <dgm:pt modelId="{B598A3E0-9959-44A8-A9F4-700FE7F44DA3}" type="sibTrans" cxnId="{E2479A08-3F77-48D1-A0EA-F963B300BCA2}">
      <dgm:prSet/>
      <dgm:spPr/>
      <dgm:t>
        <a:bodyPr/>
        <a:lstStyle/>
        <a:p>
          <a:endParaRPr lang="en-US"/>
        </a:p>
      </dgm:t>
    </dgm:pt>
    <dgm:pt modelId="{4D368682-42BF-458C-AAF1-5D481E44AF8B}">
      <dgm:prSet phldrT="[Text]" custT="1"/>
      <dgm:spPr/>
      <dgm:t>
        <a:bodyPr/>
        <a:lstStyle/>
        <a:p>
          <a:r>
            <a:rPr lang="en-US" sz="1400" dirty="0" smtClean="0"/>
            <a:t>Interest</a:t>
          </a:r>
          <a:endParaRPr lang="en-US" sz="1400" dirty="0"/>
        </a:p>
      </dgm:t>
    </dgm:pt>
    <dgm:pt modelId="{C6B1C55A-B3EF-4A80-B63D-B8875DBFB042}" type="parTrans" cxnId="{A2F6B478-49B7-42CF-9477-10DE35DA95AD}">
      <dgm:prSet/>
      <dgm:spPr/>
      <dgm:t>
        <a:bodyPr/>
        <a:lstStyle/>
        <a:p>
          <a:endParaRPr lang="en-US"/>
        </a:p>
      </dgm:t>
    </dgm:pt>
    <dgm:pt modelId="{658277AA-BC7A-4EB9-BB9C-2FB01D94A026}" type="sibTrans" cxnId="{A2F6B478-49B7-42CF-9477-10DE35DA95AD}">
      <dgm:prSet/>
      <dgm:spPr/>
      <dgm:t>
        <a:bodyPr/>
        <a:lstStyle/>
        <a:p>
          <a:endParaRPr lang="en-US"/>
        </a:p>
      </dgm:t>
    </dgm:pt>
    <dgm:pt modelId="{146836FA-FF11-4A7C-A862-1F443D983F05}">
      <dgm:prSet phldrT="[Text]"/>
      <dgm:spPr/>
      <dgm:t>
        <a:bodyPr/>
        <a:lstStyle/>
        <a:p>
          <a:endParaRPr lang="en-US"/>
        </a:p>
      </dgm:t>
    </dgm:pt>
    <dgm:pt modelId="{3D36287E-371E-4958-8911-EA7E60D6EDDA}" type="parTrans" cxnId="{36AC8C6A-926A-4C4D-9D4F-AB4F869B33EA}">
      <dgm:prSet/>
      <dgm:spPr/>
      <dgm:t>
        <a:bodyPr/>
        <a:lstStyle/>
        <a:p>
          <a:endParaRPr lang="en-US"/>
        </a:p>
      </dgm:t>
    </dgm:pt>
    <dgm:pt modelId="{10E4CA39-0CF0-4310-98A7-1F467EE06938}" type="sibTrans" cxnId="{36AC8C6A-926A-4C4D-9D4F-AB4F869B33EA}">
      <dgm:prSet/>
      <dgm:spPr/>
      <dgm:t>
        <a:bodyPr/>
        <a:lstStyle/>
        <a:p>
          <a:endParaRPr lang="en-US"/>
        </a:p>
      </dgm:t>
    </dgm:pt>
    <dgm:pt modelId="{C524839A-C2BE-48B8-994D-3D6DAC4A87CD}">
      <dgm:prSet phldrT="[Text]"/>
      <dgm:spPr/>
      <dgm:t>
        <a:bodyPr/>
        <a:lstStyle/>
        <a:p>
          <a:r>
            <a:rPr lang="en-US" dirty="0" smtClean="0"/>
            <a:t>Engagement</a:t>
          </a:r>
          <a:endParaRPr lang="en-US" dirty="0"/>
        </a:p>
      </dgm:t>
    </dgm:pt>
    <dgm:pt modelId="{90335B2B-3399-4375-BEE4-9446A2A6E35E}" type="parTrans" cxnId="{4639BED2-F1E9-40F5-9FAE-8052858E4ADB}">
      <dgm:prSet/>
      <dgm:spPr/>
      <dgm:t>
        <a:bodyPr/>
        <a:lstStyle/>
        <a:p>
          <a:endParaRPr lang="en-US"/>
        </a:p>
      </dgm:t>
    </dgm:pt>
    <dgm:pt modelId="{F83653C8-DECB-4B61-80B7-59388D059131}" type="sibTrans" cxnId="{4639BED2-F1E9-40F5-9FAE-8052858E4ADB}">
      <dgm:prSet/>
      <dgm:spPr/>
      <dgm:t>
        <a:bodyPr/>
        <a:lstStyle/>
        <a:p>
          <a:endParaRPr lang="en-US"/>
        </a:p>
      </dgm:t>
    </dgm:pt>
    <dgm:pt modelId="{186710C4-F5D9-4E6C-BF8D-F99EF64D9C3D}" type="pres">
      <dgm:prSet presAssocID="{26781D9A-8146-43DB-B250-245AA087D358}" presName="Name0" presStyleCnt="0">
        <dgm:presLayoutVars>
          <dgm:chMax val="3"/>
          <dgm:chPref val="3"/>
          <dgm:bulletEnabled val="1"/>
          <dgm:dir/>
          <dgm:animLvl val="lvl"/>
        </dgm:presLayoutVars>
      </dgm:prSet>
      <dgm:spPr/>
    </dgm:pt>
    <dgm:pt modelId="{1B164328-D705-4BE5-9107-481AEAD1DB2E}" type="pres">
      <dgm:prSet presAssocID="{26781D9A-8146-43DB-B250-245AA087D358}" presName="arc1" presStyleLbl="node1" presStyleIdx="0" presStyleCnt="4"/>
      <dgm:spPr/>
    </dgm:pt>
    <dgm:pt modelId="{347808B7-FE8C-40AE-B497-74FDEA947209}" type="pres">
      <dgm:prSet presAssocID="{26781D9A-8146-43DB-B250-245AA087D358}" presName="arc3" presStyleLbl="node1" presStyleIdx="1" presStyleCnt="4"/>
      <dgm:spPr/>
    </dgm:pt>
    <dgm:pt modelId="{8EBDF3E6-D05F-461A-B136-6179A5A63971}" type="pres">
      <dgm:prSet presAssocID="{26781D9A-8146-43DB-B250-245AA087D358}" presName="parentText2" presStyleLbl="revTx" presStyleIdx="0" presStyleCnt="3">
        <dgm:presLayoutVars>
          <dgm:chMax val="4"/>
          <dgm:chPref val="3"/>
          <dgm:bulletEnabled val="1"/>
        </dgm:presLayoutVars>
      </dgm:prSet>
      <dgm:spPr/>
      <dgm:t>
        <a:bodyPr/>
        <a:lstStyle/>
        <a:p>
          <a:endParaRPr lang="en-US"/>
        </a:p>
      </dgm:t>
    </dgm:pt>
    <dgm:pt modelId="{CBFC6740-A16B-44FF-BA70-E531BDD3B817}" type="pres">
      <dgm:prSet presAssocID="{26781D9A-8146-43DB-B250-245AA087D358}" presName="arc2" presStyleLbl="node1" presStyleIdx="2" presStyleCnt="4"/>
      <dgm:spPr/>
    </dgm:pt>
    <dgm:pt modelId="{FAB942C2-FA33-4511-88E1-693E26311E70}" type="pres">
      <dgm:prSet presAssocID="{26781D9A-8146-43DB-B250-245AA087D358}" presName="arc4" presStyleLbl="node1" presStyleIdx="3" presStyleCnt="4"/>
      <dgm:spPr/>
    </dgm:pt>
    <dgm:pt modelId="{14BAE352-1F65-4480-AA2B-4D1BFA720BC1}" type="pres">
      <dgm:prSet presAssocID="{26781D9A-8146-43DB-B250-245AA087D358}" presName="parentText3" presStyleLbl="revTx" presStyleIdx="1" presStyleCnt="3">
        <dgm:presLayoutVars>
          <dgm:chMax val="1"/>
          <dgm:chPref val="1"/>
          <dgm:bulletEnabled val="1"/>
        </dgm:presLayoutVars>
      </dgm:prSet>
      <dgm:spPr/>
      <dgm:t>
        <a:bodyPr/>
        <a:lstStyle/>
        <a:p>
          <a:endParaRPr lang="en-US"/>
        </a:p>
      </dgm:t>
    </dgm:pt>
    <dgm:pt modelId="{58430FF5-6864-427C-8E76-BE8CC3664118}" type="pres">
      <dgm:prSet presAssocID="{26781D9A-8146-43DB-B250-245AA087D358}" presName="middleComposite" presStyleCnt="0"/>
      <dgm:spPr/>
    </dgm:pt>
    <dgm:pt modelId="{98874C24-2FD2-458D-809C-B6AB4B4C6496}" type="pres">
      <dgm:prSet presAssocID="{C524839A-C2BE-48B8-994D-3D6DAC4A87CD}" presName="circ1" presStyleLbl="vennNode1" presStyleIdx="0" presStyleCnt="10"/>
      <dgm:spPr/>
      <dgm:t>
        <a:bodyPr/>
        <a:lstStyle/>
        <a:p>
          <a:endParaRPr lang="en-US"/>
        </a:p>
      </dgm:t>
    </dgm:pt>
    <dgm:pt modelId="{BF49836B-870E-435B-8A9E-48C3E611363A}" type="pres">
      <dgm:prSet presAssocID="{C524839A-C2BE-48B8-994D-3D6DAC4A87CD}" presName="circ1Tx" presStyleLbl="revTx" presStyleIdx="1" presStyleCnt="3">
        <dgm:presLayoutVars>
          <dgm:chMax val="0"/>
          <dgm:chPref val="0"/>
        </dgm:presLayoutVars>
      </dgm:prSet>
      <dgm:spPr/>
      <dgm:t>
        <a:bodyPr/>
        <a:lstStyle/>
        <a:p>
          <a:endParaRPr lang="en-US"/>
        </a:p>
      </dgm:t>
    </dgm:pt>
    <dgm:pt modelId="{A6B5A50B-2EC8-468A-A957-026581BE95F7}" type="pres">
      <dgm:prSet presAssocID="{26781D9A-8146-43DB-B250-245AA087D358}" presName="leftComposite" presStyleCnt="0"/>
      <dgm:spPr/>
    </dgm:pt>
    <dgm:pt modelId="{00FC482D-760E-4C39-9359-9574D69B21EC}" type="pres">
      <dgm:prSet presAssocID="{13D91D98-37C2-46B7-B831-EFC5630CCA34}" presName="childText1_1" presStyleLbl="vennNode1" presStyleIdx="1" presStyleCnt="10" custScaleX="184493">
        <dgm:presLayoutVars>
          <dgm:chMax val="0"/>
          <dgm:chPref val="0"/>
        </dgm:presLayoutVars>
      </dgm:prSet>
      <dgm:spPr/>
      <dgm:t>
        <a:bodyPr/>
        <a:lstStyle/>
        <a:p>
          <a:endParaRPr lang="en-US"/>
        </a:p>
      </dgm:t>
    </dgm:pt>
    <dgm:pt modelId="{8A25ECA1-E9F9-466F-9F6F-154342F3549D}" type="pres">
      <dgm:prSet presAssocID="{13D91D98-37C2-46B7-B831-EFC5630CCA34}" presName="ellipse1" presStyleLbl="vennNode1" presStyleIdx="2" presStyleCnt="10"/>
      <dgm:spPr/>
    </dgm:pt>
    <dgm:pt modelId="{FD205BF3-52EF-46F7-A449-8C1694AF763E}" type="pres">
      <dgm:prSet presAssocID="{13D91D98-37C2-46B7-B831-EFC5630CCA34}" presName="ellipse2" presStyleLbl="vennNode1" presStyleIdx="3" presStyleCnt="10"/>
      <dgm:spPr/>
    </dgm:pt>
    <dgm:pt modelId="{B89162BC-74C3-4FCA-AFC7-F64C99AB283C}" type="pres">
      <dgm:prSet presAssocID="{46369ADD-7360-408C-8434-44391F581C5E}" presName="childText1_2" presStyleLbl="vennNode1" presStyleIdx="4" presStyleCnt="10" custScaleX="125450" custScaleY="117185">
        <dgm:presLayoutVars>
          <dgm:chMax val="0"/>
          <dgm:chPref val="0"/>
        </dgm:presLayoutVars>
      </dgm:prSet>
      <dgm:spPr/>
      <dgm:t>
        <a:bodyPr/>
        <a:lstStyle/>
        <a:p>
          <a:endParaRPr lang="en-US"/>
        </a:p>
      </dgm:t>
    </dgm:pt>
    <dgm:pt modelId="{51EDDCB9-3F70-4289-888C-09F188C7E6E0}" type="pres">
      <dgm:prSet presAssocID="{46369ADD-7360-408C-8434-44391F581C5E}" presName="ellipse3" presStyleLbl="vennNode1" presStyleIdx="5" presStyleCnt="10"/>
      <dgm:spPr/>
    </dgm:pt>
    <dgm:pt modelId="{59A6060D-FACD-4F2F-BAA5-516E93B7BDD4}" type="pres">
      <dgm:prSet presAssocID="{A3E86F2A-C189-48DC-9BDE-C8266077F379}" presName="childText1_3" presStyleLbl="vennNode1" presStyleIdx="6" presStyleCnt="10">
        <dgm:presLayoutVars>
          <dgm:chMax val="0"/>
          <dgm:chPref val="0"/>
        </dgm:presLayoutVars>
      </dgm:prSet>
      <dgm:spPr/>
      <dgm:t>
        <a:bodyPr/>
        <a:lstStyle/>
        <a:p>
          <a:endParaRPr lang="en-US"/>
        </a:p>
      </dgm:t>
    </dgm:pt>
    <dgm:pt modelId="{DCF1AE9B-050C-4DAF-AA4F-288AB335DE42}" type="pres">
      <dgm:prSet presAssocID="{4D368682-42BF-458C-AAF1-5D481E44AF8B}" presName="childText1_4" presStyleLbl="vennNode1" presStyleIdx="7" presStyleCnt="10">
        <dgm:presLayoutVars>
          <dgm:chMax val="0"/>
          <dgm:chPref val="0"/>
        </dgm:presLayoutVars>
      </dgm:prSet>
      <dgm:spPr/>
      <dgm:t>
        <a:bodyPr/>
        <a:lstStyle/>
        <a:p>
          <a:endParaRPr lang="en-US"/>
        </a:p>
      </dgm:t>
    </dgm:pt>
    <dgm:pt modelId="{76E4BD06-79D6-4A6F-9E0B-BCFC899FFE81}" type="pres">
      <dgm:prSet presAssocID="{4D368682-42BF-458C-AAF1-5D481E44AF8B}" presName="ellipse4" presStyleLbl="vennNode1" presStyleIdx="8" presStyleCnt="10"/>
      <dgm:spPr/>
    </dgm:pt>
    <dgm:pt modelId="{824A5F58-7873-430B-BE6A-5FB53AA5C66A}" type="pres">
      <dgm:prSet presAssocID="{4D368682-42BF-458C-AAF1-5D481E44AF8B}" presName="ellipse5" presStyleLbl="vennNode1" presStyleIdx="9" presStyleCnt="10"/>
      <dgm:spPr/>
    </dgm:pt>
    <dgm:pt modelId="{4ED6761C-F604-4DF7-86E8-19B0131A3D4E}" type="pres">
      <dgm:prSet presAssocID="{26781D9A-8146-43DB-B250-245AA087D358}" presName="rightChild" presStyleLbl="node2" presStyleIdx="0" presStyleCnt="1">
        <dgm:presLayoutVars>
          <dgm:chMax val="0"/>
          <dgm:chPref val="0"/>
        </dgm:presLayoutVars>
      </dgm:prSet>
      <dgm:spPr/>
      <dgm:t>
        <a:bodyPr/>
        <a:lstStyle/>
        <a:p>
          <a:endParaRPr lang="en-US"/>
        </a:p>
      </dgm:t>
    </dgm:pt>
    <dgm:pt modelId="{CFBB6AAE-E411-42B1-9EB1-8FE56A78A702}" type="pres">
      <dgm:prSet presAssocID="{26781D9A-8146-43DB-B250-245AA087D358}" presName="parentText1" presStyleLbl="revTx" presStyleIdx="2" presStyleCnt="3">
        <dgm:presLayoutVars>
          <dgm:chMax val="4"/>
          <dgm:chPref val="3"/>
          <dgm:bulletEnabled val="1"/>
        </dgm:presLayoutVars>
      </dgm:prSet>
      <dgm:spPr/>
      <dgm:t>
        <a:bodyPr/>
        <a:lstStyle/>
        <a:p>
          <a:endParaRPr lang="en-US"/>
        </a:p>
      </dgm:t>
    </dgm:pt>
  </dgm:ptLst>
  <dgm:cxnLst>
    <dgm:cxn modelId="{E2479A08-3F77-48D1-A0EA-F963B300BCA2}" srcId="{8FE02759-73D0-4B35-9E6D-A79BCD84BD69}" destId="{A3E86F2A-C189-48DC-9BDE-C8266077F379}" srcOrd="2" destOrd="0" parTransId="{11EFD522-4F7E-4C3B-8AB1-C9781A84A598}" sibTransId="{B598A3E0-9959-44A8-A9F4-700FE7F44DA3}"/>
    <dgm:cxn modelId="{6D151B7A-D916-4D6A-BAC6-18708F52B428}" srcId="{AA756394-281E-4BE5-A7D4-18445A799C1F}" destId="{00A8F0A7-4DAC-476E-B29C-7E4091AE325C}" srcOrd="1" destOrd="0" parTransId="{2FEBD188-2C96-4D16-9CBF-56ACD6069F0C}" sibTransId="{4EDFD8B6-C3DF-4EAC-B33D-7EECB13B2371}"/>
    <dgm:cxn modelId="{2C169C7C-D66F-46FE-9750-CC7B1746B548}" type="presOf" srcId="{00A8F0A7-4DAC-476E-B29C-7E4091AE325C}" destId="{4ED6761C-F604-4DF7-86E8-19B0131A3D4E}" srcOrd="0" destOrd="1" presId="urn:microsoft.com/office/officeart/2009/3/layout/PhasedProcess"/>
    <dgm:cxn modelId="{6AC2E382-E77D-4832-8866-C67F764C2A09}" type="presOf" srcId="{039C1EF3-1F74-4549-A198-A960B0FDEC4B}" destId="{4ED6761C-F604-4DF7-86E8-19B0131A3D4E}" srcOrd="0" destOrd="0" presId="urn:microsoft.com/office/officeart/2009/3/layout/PhasedProcess"/>
    <dgm:cxn modelId="{E5215B27-AB76-49DF-9C1F-9060350AADE5}" type="presOf" srcId="{A723CFE8-7CD3-4710-9501-2DB668F7421B}" destId="{4ED6761C-F604-4DF7-86E8-19B0131A3D4E}" srcOrd="0" destOrd="2" presId="urn:microsoft.com/office/officeart/2009/3/layout/PhasedProcess"/>
    <dgm:cxn modelId="{DDB6BDF5-DDAE-46E8-B672-8A6B47C2E1C0}" srcId="{26781D9A-8146-43DB-B250-245AA087D358}" destId="{8FE02759-73D0-4B35-9E6D-A79BCD84BD69}" srcOrd="0" destOrd="0" parTransId="{5FAB5357-237A-4D5B-9FB3-143415104541}" sibTransId="{542D3631-7E28-495D-AED7-838D1E778DB7}"/>
    <dgm:cxn modelId="{C0A13E01-585B-4699-A1E6-C50415C8EDBE}" srcId="{8FE02759-73D0-4B35-9E6D-A79BCD84BD69}" destId="{46369ADD-7360-408C-8434-44391F581C5E}" srcOrd="1" destOrd="0" parTransId="{960ABD97-33D9-46C3-B0FE-5A352004E94D}" sibTransId="{DF3EA131-F9F1-4778-BE12-AFA357303EE7}"/>
    <dgm:cxn modelId="{DBE9B232-7D5D-47DD-B518-3FCF268E1E39}" srcId="{AA756394-281E-4BE5-A7D4-18445A799C1F}" destId="{592FCC98-8781-495A-A49A-4DF264176B1B}" srcOrd="4" destOrd="0" parTransId="{095E7520-F3FA-4E5F-BAAA-B9D20A1870C9}" sibTransId="{3C26EBEE-4FAB-4ED2-9BB7-7D6999389B5F}"/>
    <dgm:cxn modelId="{3D0EB177-4382-4AC5-865C-41633D18BBC2}" type="presOf" srcId="{C524839A-C2BE-48B8-994D-3D6DAC4A87CD}" destId="{BF49836B-870E-435B-8A9E-48C3E611363A}" srcOrd="1" destOrd="0" presId="urn:microsoft.com/office/officeart/2009/3/layout/PhasedProcess"/>
    <dgm:cxn modelId="{459AA8BF-2E1A-4C10-8021-C88B9BB465D1}" type="presOf" srcId="{8FE02759-73D0-4B35-9E6D-A79BCD84BD69}" destId="{CFBB6AAE-E411-42B1-9EB1-8FE56A78A702}" srcOrd="0" destOrd="0" presId="urn:microsoft.com/office/officeart/2009/3/layout/PhasedProcess"/>
    <dgm:cxn modelId="{83B8D49A-34A4-4641-BD8B-324E5AB46026}" type="presOf" srcId="{25B79F2F-3541-49EC-BCB7-2CA79992B751}" destId="{4ED6761C-F604-4DF7-86E8-19B0131A3D4E}" srcOrd="0" destOrd="3" presId="urn:microsoft.com/office/officeart/2009/3/layout/PhasedProcess"/>
    <dgm:cxn modelId="{1D6F7EBE-D882-4095-ACF5-BBF4E68352E3}" srcId="{AA756394-281E-4BE5-A7D4-18445A799C1F}" destId="{25B79F2F-3541-49EC-BCB7-2CA79992B751}" srcOrd="3" destOrd="0" parTransId="{C773384C-E22A-4313-A93D-5723D46C499F}" sibTransId="{7757B2FB-C0A4-4753-AA07-6361010BDC79}"/>
    <dgm:cxn modelId="{326DAD99-EA76-42DA-9C80-8FE4A08AD98A}" srcId="{8FE02759-73D0-4B35-9E6D-A79BCD84BD69}" destId="{13D91D98-37C2-46B7-B831-EFC5630CCA34}" srcOrd="0" destOrd="0" parTransId="{B4AD7D4D-4804-41BE-8109-D88BCCB85362}" sibTransId="{C63111CB-EFE9-4ABB-A2E2-3E4A382E7D42}"/>
    <dgm:cxn modelId="{B6FAB498-7E01-43FA-BCCC-914BCC38DCE6}" type="presOf" srcId="{AA756394-281E-4BE5-A7D4-18445A799C1F}" destId="{14BAE352-1F65-4480-AA2B-4D1BFA720BC1}" srcOrd="0" destOrd="0" presId="urn:microsoft.com/office/officeart/2009/3/layout/PhasedProcess"/>
    <dgm:cxn modelId="{38584553-CCC9-4017-BE3E-90DF6EF443CF}" type="presOf" srcId="{B0902286-8BBC-4D0F-A07A-C40E1F6DF5D0}" destId="{8EBDF3E6-D05F-461A-B136-6179A5A63971}" srcOrd="0" destOrd="0" presId="urn:microsoft.com/office/officeart/2009/3/layout/PhasedProcess"/>
    <dgm:cxn modelId="{A2F6B478-49B7-42CF-9477-10DE35DA95AD}" srcId="{8FE02759-73D0-4B35-9E6D-A79BCD84BD69}" destId="{4D368682-42BF-458C-AAF1-5D481E44AF8B}" srcOrd="3" destOrd="0" parTransId="{C6B1C55A-B3EF-4A80-B63D-B8875DBFB042}" sibTransId="{658277AA-BC7A-4EB9-BB9C-2FB01D94A026}"/>
    <dgm:cxn modelId="{89B04B31-E821-4E3E-9D06-2E32EF7FC809}" type="presOf" srcId="{26781D9A-8146-43DB-B250-245AA087D358}" destId="{186710C4-F5D9-4E6C-BF8D-F99EF64D9C3D}" srcOrd="0" destOrd="0" presId="urn:microsoft.com/office/officeart/2009/3/layout/PhasedProcess"/>
    <dgm:cxn modelId="{D6C902DB-73A1-4C3E-9F0C-1ABB54578C5B}" type="presOf" srcId="{4D368682-42BF-458C-AAF1-5D481E44AF8B}" destId="{DCF1AE9B-050C-4DAF-AA4F-288AB335DE42}" srcOrd="0" destOrd="0" presId="urn:microsoft.com/office/officeart/2009/3/layout/PhasedProcess"/>
    <dgm:cxn modelId="{4639BED2-F1E9-40F5-9FAE-8052858E4ADB}" srcId="{B0902286-8BBC-4D0F-A07A-C40E1F6DF5D0}" destId="{C524839A-C2BE-48B8-994D-3D6DAC4A87CD}" srcOrd="0" destOrd="0" parTransId="{90335B2B-3399-4375-BEE4-9446A2A6E35E}" sibTransId="{F83653C8-DECB-4B61-80B7-59388D059131}"/>
    <dgm:cxn modelId="{58F0247F-6397-4914-96B0-EB013F8AB5EE}" srcId="{26781D9A-8146-43DB-B250-245AA087D358}" destId="{B0902286-8BBC-4D0F-A07A-C40E1F6DF5D0}" srcOrd="1" destOrd="0" parTransId="{BBC04643-030C-4D68-B709-FBE5BC0508A2}" sibTransId="{6B757C28-120C-45D4-B5D5-2E951FB52CFB}"/>
    <dgm:cxn modelId="{36AC8C6A-926A-4C4D-9D4F-AB4F869B33EA}" srcId="{8FE02759-73D0-4B35-9E6D-A79BCD84BD69}" destId="{146836FA-FF11-4A7C-A862-1F443D983F05}" srcOrd="4" destOrd="0" parTransId="{3D36287E-371E-4958-8911-EA7E60D6EDDA}" sibTransId="{10E4CA39-0CF0-4310-98A7-1F467EE06938}"/>
    <dgm:cxn modelId="{6E5F04AC-B475-4ED2-BA74-1B39A5C674DE}" type="presOf" srcId="{592FCC98-8781-495A-A49A-4DF264176B1B}" destId="{4ED6761C-F604-4DF7-86E8-19B0131A3D4E}" srcOrd="0" destOrd="4" presId="urn:microsoft.com/office/officeart/2009/3/layout/PhasedProcess"/>
    <dgm:cxn modelId="{694C201B-48BB-4A13-9773-25B4F8ECD393}" srcId="{26781D9A-8146-43DB-B250-245AA087D358}" destId="{AA756394-281E-4BE5-A7D4-18445A799C1F}" srcOrd="2" destOrd="0" parTransId="{D00AA67F-1F12-4F2F-A532-2CAE74B163C8}" sibTransId="{34DC9BCD-852C-414D-BF5F-B235AF1C87DB}"/>
    <dgm:cxn modelId="{A6F2EA5A-1254-4648-A8AC-5CD148DFFC6E}" type="presOf" srcId="{13D91D98-37C2-46B7-B831-EFC5630CCA34}" destId="{00FC482D-760E-4C39-9359-9574D69B21EC}" srcOrd="0" destOrd="0" presId="urn:microsoft.com/office/officeart/2009/3/layout/PhasedProcess"/>
    <dgm:cxn modelId="{96D63E7A-14D6-4FF4-9581-E37238E78019}" srcId="{AA756394-281E-4BE5-A7D4-18445A799C1F}" destId="{039C1EF3-1F74-4549-A198-A960B0FDEC4B}" srcOrd="0" destOrd="0" parTransId="{E8970A3E-C136-4CC7-ADD1-9F522B63D179}" sibTransId="{D3EFEA1C-E88B-49E3-92B0-E5A091B58C14}"/>
    <dgm:cxn modelId="{0A672EB3-0E25-49BC-8398-C20A74035C8F}" type="presOf" srcId="{A3E86F2A-C189-48DC-9BDE-C8266077F379}" destId="{59A6060D-FACD-4F2F-BAA5-516E93B7BDD4}" srcOrd="0" destOrd="0" presId="urn:microsoft.com/office/officeart/2009/3/layout/PhasedProcess"/>
    <dgm:cxn modelId="{E7DD1010-FFB7-4547-BAF9-18AEF2F2EB1A}" type="presOf" srcId="{46369ADD-7360-408C-8434-44391F581C5E}" destId="{B89162BC-74C3-4FCA-AFC7-F64C99AB283C}" srcOrd="0" destOrd="0" presId="urn:microsoft.com/office/officeart/2009/3/layout/PhasedProcess"/>
    <dgm:cxn modelId="{FCB6F6F3-17AD-4919-A6E2-75B8A23813B9}" type="presOf" srcId="{C524839A-C2BE-48B8-994D-3D6DAC4A87CD}" destId="{98874C24-2FD2-458D-809C-B6AB4B4C6496}" srcOrd="0" destOrd="0" presId="urn:microsoft.com/office/officeart/2009/3/layout/PhasedProcess"/>
    <dgm:cxn modelId="{7E94B8EF-348B-4128-823E-870364D0BFCE}" srcId="{AA756394-281E-4BE5-A7D4-18445A799C1F}" destId="{A723CFE8-7CD3-4710-9501-2DB668F7421B}" srcOrd="2" destOrd="0" parTransId="{8F979432-0BC8-4AD8-8A0C-9D326FBF5B09}" sibTransId="{3D07E012-0456-4B98-9FCE-FC025F0B733C}"/>
    <dgm:cxn modelId="{6AA97FC9-957A-4210-913F-2B432A700CD7}" type="presParOf" srcId="{186710C4-F5D9-4E6C-BF8D-F99EF64D9C3D}" destId="{1B164328-D705-4BE5-9107-481AEAD1DB2E}" srcOrd="0" destOrd="0" presId="urn:microsoft.com/office/officeart/2009/3/layout/PhasedProcess"/>
    <dgm:cxn modelId="{6F66BD9B-A9BB-44D2-8FA1-F9A011ADF635}" type="presParOf" srcId="{186710C4-F5D9-4E6C-BF8D-F99EF64D9C3D}" destId="{347808B7-FE8C-40AE-B497-74FDEA947209}" srcOrd="1" destOrd="0" presId="urn:microsoft.com/office/officeart/2009/3/layout/PhasedProcess"/>
    <dgm:cxn modelId="{42B8CE7E-8852-4057-867C-EC8D2051DC85}" type="presParOf" srcId="{186710C4-F5D9-4E6C-BF8D-F99EF64D9C3D}" destId="{8EBDF3E6-D05F-461A-B136-6179A5A63971}" srcOrd="2" destOrd="0" presId="urn:microsoft.com/office/officeart/2009/3/layout/PhasedProcess"/>
    <dgm:cxn modelId="{A867DB13-81BD-408F-9CAD-2BA83A5A022E}" type="presParOf" srcId="{186710C4-F5D9-4E6C-BF8D-F99EF64D9C3D}" destId="{CBFC6740-A16B-44FF-BA70-E531BDD3B817}" srcOrd="3" destOrd="0" presId="urn:microsoft.com/office/officeart/2009/3/layout/PhasedProcess"/>
    <dgm:cxn modelId="{40150960-E957-4223-B204-549C8650278D}" type="presParOf" srcId="{186710C4-F5D9-4E6C-BF8D-F99EF64D9C3D}" destId="{FAB942C2-FA33-4511-88E1-693E26311E70}" srcOrd="4" destOrd="0" presId="urn:microsoft.com/office/officeart/2009/3/layout/PhasedProcess"/>
    <dgm:cxn modelId="{E9AB301B-DAEE-4B2C-86F0-B1CF8D12A24A}" type="presParOf" srcId="{186710C4-F5D9-4E6C-BF8D-F99EF64D9C3D}" destId="{14BAE352-1F65-4480-AA2B-4D1BFA720BC1}" srcOrd="5" destOrd="0" presId="urn:microsoft.com/office/officeart/2009/3/layout/PhasedProcess"/>
    <dgm:cxn modelId="{74BD1122-08D7-46D2-AB01-EBF85B4E8276}" type="presParOf" srcId="{186710C4-F5D9-4E6C-BF8D-F99EF64D9C3D}" destId="{58430FF5-6864-427C-8E76-BE8CC3664118}" srcOrd="6" destOrd="0" presId="urn:microsoft.com/office/officeart/2009/3/layout/PhasedProcess"/>
    <dgm:cxn modelId="{E23B8A8F-748A-4CC8-823F-98090078F6AB}" type="presParOf" srcId="{58430FF5-6864-427C-8E76-BE8CC3664118}" destId="{98874C24-2FD2-458D-809C-B6AB4B4C6496}" srcOrd="0" destOrd="0" presId="urn:microsoft.com/office/officeart/2009/3/layout/PhasedProcess"/>
    <dgm:cxn modelId="{E2C8D6A7-1BDE-444D-AFB8-08F54135FF3E}" type="presParOf" srcId="{58430FF5-6864-427C-8E76-BE8CC3664118}" destId="{BF49836B-870E-435B-8A9E-48C3E611363A}" srcOrd="1" destOrd="0" presId="urn:microsoft.com/office/officeart/2009/3/layout/PhasedProcess"/>
    <dgm:cxn modelId="{6DFBED81-D2C2-43D2-9B29-EA68EFAE0EB3}" type="presParOf" srcId="{186710C4-F5D9-4E6C-BF8D-F99EF64D9C3D}" destId="{A6B5A50B-2EC8-468A-A957-026581BE95F7}" srcOrd="7" destOrd="0" presId="urn:microsoft.com/office/officeart/2009/3/layout/PhasedProcess"/>
    <dgm:cxn modelId="{686064A8-1F07-498B-87F3-B436D1C97985}" type="presParOf" srcId="{A6B5A50B-2EC8-468A-A957-026581BE95F7}" destId="{00FC482D-760E-4C39-9359-9574D69B21EC}" srcOrd="0" destOrd="0" presId="urn:microsoft.com/office/officeart/2009/3/layout/PhasedProcess"/>
    <dgm:cxn modelId="{B44C3F0F-6534-4148-87A8-56E2E7A88660}" type="presParOf" srcId="{A6B5A50B-2EC8-468A-A957-026581BE95F7}" destId="{8A25ECA1-E9F9-466F-9F6F-154342F3549D}" srcOrd="1" destOrd="0" presId="urn:microsoft.com/office/officeart/2009/3/layout/PhasedProcess"/>
    <dgm:cxn modelId="{00C51487-DE30-4E78-8795-EB8EE857C32E}" type="presParOf" srcId="{A6B5A50B-2EC8-468A-A957-026581BE95F7}" destId="{FD205BF3-52EF-46F7-A449-8C1694AF763E}" srcOrd="2" destOrd="0" presId="urn:microsoft.com/office/officeart/2009/3/layout/PhasedProcess"/>
    <dgm:cxn modelId="{4A0D8270-2E26-4E56-9037-1FBD348DDD2E}" type="presParOf" srcId="{A6B5A50B-2EC8-468A-A957-026581BE95F7}" destId="{B89162BC-74C3-4FCA-AFC7-F64C99AB283C}" srcOrd="3" destOrd="0" presId="urn:microsoft.com/office/officeart/2009/3/layout/PhasedProcess"/>
    <dgm:cxn modelId="{19D18F66-C912-4997-929B-5A1FD727556F}" type="presParOf" srcId="{A6B5A50B-2EC8-468A-A957-026581BE95F7}" destId="{51EDDCB9-3F70-4289-888C-09F188C7E6E0}" srcOrd="4" destOrd="0" presId="urn:microsoft.com/office/officeart/2009/3/layout/PhasedProcess"/>
    <dgm:cxn modelId="{B6E7773B-D86C-4AD3-A6E7-85FE14B754EE}" type="presParOf" srcId="{A6B5A50B-2EC8-468A-A957-026581BE95F7}" destId="{59A6060D-FACD-4F2F-BAA5-516E93B7BDD4}" srcOrd="5" destOrd="0" presId="urn:microsoft.com/office/officeart/2009/3/layout/PhasedProcess"/>
    <dgm:cxn modelId="{F5EFDED5-993A-403E-B8BD-32B4D9F5F3FE}" type="presParOf" srcId="{A6B5A50B-2EC8-468A-A957-026581BE95F7}" destId="{DCF1AE9B-050C-4DAF-AA4F-288AB335DE42}" srcOrd="6" destOrd="0" presId="urn:microsoft.com/office/officeart/2009/3/layout/PhasedProcess"/>
    <dgm:cxn modelId="{FF0BFA40-383C-45A4-B6A8-D1D0A9E755DC}" type="presParOf" srcId="{A6B5A50B-2EC8-468A-A957-026581BE95F7}" destId="{76E4BD06-79D6-4A6F-9E0B-BCFC899FFE81}" srcOrd="7" destOrd="0" presId="urn:microsoft.com/office/officeart/2009/3/layout/PhasedProcess"/>
    <dgm:cxn modelId="{53847623-BF76-4563-8C82-181B05F31C74}" type="presParOf" srcId="{A6B5A50B-2EC8-468A-A957-026581BE95F7}" destId="{824A5F58-7873-430B-BE6A-5FB53AA5C66A}" srcOrd="8" destOrd="0" presId="urn:microsoft.com/office/officeart/2009/3/layout/PhasedProcess"/>
    <dgm:cxn modelId="{57C35803-5091-4A65-AC42-FB18D5F7EFAF}" type="presParOf" srcId="{186710C4-F5D9-4E6C-BF8D-F99EF64D9C3D}" destId="{4ED6761C-F604-4DF7-86E8-19B0131A3D4E}" srcOrd="8" destOrd="0" presId="urn:microsoft.com/office/officeart/2009/3/layout/PhasedProcess"/>
    <dgm:cxn modelId="{60577CE9-73A5-4DF6-9EB9-85BD0B6E0848}" type="presParOf" srcId="{186710C4-F5D9-4E6C-BF8D-F99EF64D9C3D}" destId="{CFBB6AAE-E411-42B1-9EB1-8FE56A78A702}" srcOrd="9"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FC2CB-D952-4C29-AD53-E8F4788406E0}">
      <dsp:nvSpPr>
        <dsp:cNvPr id="0" name=""/>
        <dsp:cNvSpPr/>
      </dsp:nvSpPr>
      <dsp:spPr>
        <a:xfrm>
          <a:off x="3263" y="1314568"/>
          <a:ext cx="2274614" cy="90984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en-US" sz="2300" kern="1200" smtClean="0"/>
            <a:t>Problem</a:t>
          </a:r>
          <a:endParaRPr lang="en-US" sz="2300" kern="1200"/>
        </a:p>
      </dsp:txBody>
      <dsp:txXfrm>
        <a:off x="458186" y="1314568"/>
        <a:ext cx="1364769" cy="909845"/>
      </dsp:txXfrm>
    </dsp:sp>
    <dsp:sp modelId="{F7C180EC-DD95-4E08-8565-5DAE69A88CC5}">
      <dsp:nvSpPr>
        <dsp:cNvPr id="0" name=""/>
        <dsp:cNvSpPr/>
      </dsp:nvSpPr>
      <dsp:spPr>
        <a:xfrm>
          <a:off x="2061878" y="1314568"/>
          <a:ext cx="2274614" cy="90984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en-US" sz="2300" kern="1200" smtClean="0"/>
            <a:t>Theory</a:t>
          </a:r>
          <a:endParaRPr lang="en-US" sz="2300" kern="1200" dirty="0" smtClean="0"/>
        </a:p>
      </dsp:txBody>
      <dsp:txXfrm>
        <a:off x="2516801" y="1314568"/>
        <a:ext cx="1364769" cy="909845"/>
      </dsp:txXfrm>
    </dsp:sp>
    <dsp:sp modelId="{A1F15CCF-D1B2-4710-A2D0-88B6C61B1188}">
      <dsp:nvSpPr>
        <dsp:cNvPr id="0" name=""/>
        <dsp:cNvSpPr/>
      </dsp:nvSpPr>
      <dsp:spPr>
        <a:xfrm>
          <a:off x="2061878" y="2338144"/>
          <a:ext cx="1819691" cy="698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r>
            <a:rPr lang="en-US" sz="2300" kern="1200" smtClean="0"/>
            <a:t>Motivation</a:t>
          </a:r>
          <a:endParaRPr lang="en-US" sz="2300" kern="1200" dirty="0" smtClean="0"/>
        </a:p>
        <a:p>
          <a:pPr marL="228600" lvl="1" indent="-228600" algn="l" defTabSz="1022350">
            <a:lnSpc>
              <a:spcPct val="90000"/>
            </a:lnSpc>
            <a:spcBef>
              <a:spcPct val="0"/>
            </a:spcBef>
            <a:spcAft>
              <a:spcPct val="15000"/>
            </a:spcAft>
            <a:buChar char="••"/>
          </a:pPr>
          <a:r>
            <a:rPr lang="en-US" sz="2300" kern="1200" smtClean="0"/>
            <a:t>Learning</a:t>
          </a:r>
          <a:endParaRPr lang="en-US" sz="2300" kern="1200" dirty="0" smtClean="0"/>
        </a:p>
      </dsp:txBody>
      <dsp:txXfrm>
        <a:off x="2061878" y="2338144"/>
        <a:ext cx="1819691" cy="698625"/>
      </dsp:txXfrm>
    </dsp:sp>
    <dsp:sp modelId="{10EA85BB-2E83-4268-AB96-75CBB217579F}">
      <dsp:nvSpPr>
        <dsp:cNvPr id="0" name=""/>
        <dsp:cNvSpPr/>
      </dsp:nvSpPr>
      <dsp:spPr>
        <a:xfrm>
          <a:off x="4120492" y="1314568"/>
          <a:ext cx="2274614" cy="90984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en-US" sz="2300" kern="1200" smtClean="0"/>
            <a:t>Literature Review</a:t>
          </a:r>
          <a:endParaRPr lang="en-US" sz="2300" kern="1200" dirty="0" smtClean="0"/>
        </a:p>
      </dsp:txBody>
      <dsp:txXfrm>
        <a:off x="4575415" y="1314568"/>
        <a:ext cx="1364769" cy="909845"/>
      </dsp:txXfrm>
    </dsp:sp>
    <dsp:sp modelId="{DFD4E88C-DE9C-4174-922C-763E372DED76}">
      <dsp:nvSpPr>
        <dsp:cNvPr id="0" name=""/>
        <dsp:cNvSpPr/>
      </dsp:nvSpPr>
      <dsp:spPr>
        <a:xfrm>
          <a:off x="6179107" y="1314568"/>
          <a:ext cx="2274614" cy="90984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en-US" sz="2300" kern="1200" smtClean="0"/>
            <a:t>Prior Work</a:t>
          </a:r>
          <a:endParaRPr lang="en-US" sz="2300" kern="1200" dirty="0" smtClean="0"/>
        </a:p>
      </dsp:txBody>
      <dsp:txXfrm>
        <a:off x="6634030" y="1314568"/>
        <a:ext cx="1364769" cy="909845"/>
      </dsp:txXfrm>
    </dsp:sp>
    <dsp:sp modelId="{C3186F96-EF54-457C-BE0D-7D58A82BBEBF}">
      <dsp:nvSpPr>
        <dsp:cNvPr id="0" name=""/>
        <dsp:cNvSpPr/>
      </dsp:nvSpPr>
      <dsp:spPr>
        <a:xfrm>
          <a:off x="8237721" y="1314568"/>
          <a:ext cx="2274614" cy="90984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en-US" sz="2300" kern="1200" smtClean="0"/>
            <a:t>Research Questions</a:t>
          </a:r>
          <a:endParaRPr lang="en-US" sz="2300" kern="1200" dirty="0" smtClean="0"/>
        </a:p>
      </dsp:txBody>
      <dsp:txXfrm>
        <a:off x="8692644" y="1314568"/>
        <a:ext cx="1364769" cy="909845"/>
      </dsp:txXfrm>
    </dsp:sp>
    <dsp:sp modelId="{D8B9B1C9-6DED-4D26-84CA-9A3B9ED47A73}">
      <dsp:nvSpPr>
        <dsp:cNvPr id="0" name=""/>
        <dsp:cNvSpPr/>
      </dsp:nvSpPr>
      <dsp:spPr>
        <a:xfrm>
          <a:off x="8237721" y="2338144"/>
          <a:ext cx="1819691" cy="698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r>
            <a:rPr lang="en-US" sz="2300" kern="1200" smtClean="0"/>
            <a:t>Technology</a:t>
          </a:r>
          <a:endParaRPr lang="en-US" sz="2300" kern="1200" dirty="0" smtClean="0"/>
        </a:p>
        <a:p>
          <a:pPr marL="228600" lvl="1" indent="-228600" algn="l" defTabSz="1022350">
            <a:lnSpc>
              <a:spcPct val="90000"/>
            </a:lnSpc>
            <a:spcBef>
              <a:spcPct val="0"/>
            </a:spcBef>
            <a:spcAft>
              <a:spcPct val="15000"/>
            </a:spcAft>
            <a:buChar char="••"/>
          </a:pPr>
          <a:r>
            <a:rPr lang="en-US" sz="2300" kern="1200" smtClean="0"/>
            <a:t>Motivation</a:t>
          </a:r>
          <a:endParaRPr lang="en-US" sz="2300" kern="1200" dirty="0"/>
        </a:p>
      </dsp:txBody>
      <dsp:txXfrm>
        <a:off x="8237721" y="2338144"/>
        <a:ext cx="1819691" cy="698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4D4B8-2F09-45F6-B387-C5B405C37A13}">
      <dsp:nvSpPr>
        <dsp:cNvPr id="0" name=""/>
        <dsp:cNvSpPr/>
      </dsp:nvSpPr>
      <dsp:spPr>
        <a:xfrm>
          <a:off x="0" y="72549"/>
          <a:ext cx="10515600" cy="4206240"/>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B71BCE-BA80-4579-81A7-5EDD9225E4A7}">
      <dsp:nvSpPr>
        <dsp:cNvPr id="0" name=""/>
        <dsp:cNvSpPr/>
      </dsp:nvSpPr>
      <dsp:spPr>
        <a:xfrm>
          <a:off x="1261872" y="808640"/>
          <a:ext cx="3470148" cy="206105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216916" rIns="0" bIns="232410" numCol="1" spcCol="1270" anchor="ctr" anchorCtr="0">
          <a:noAutofit/>
        </a:bodyPr>
        <a:lstStyle/>
        <a:p>
          <a:pPr lvl="0" algn="ctr" defTabSz="2711450">
            <a:lnSpc>
              <a:spcPct val="90000"/>
            </a:lnSpc>
            <a:spcBef>
              <a:spcPct val="0"/>
            </a:spcBef>
            <a:spcAft>
              <a:spcPct val="35000"/>
            </a:spcAft>
          </a:pPr>
          <a:r>
            <a:rPr lang="en-US" sz="6100" kern="1200" dirty="0" smtClean="0"/>
            <a:t>Motivation</a:t>
          </a:r>
          <a:endParaRPr lang="en-US" sz="6100" kern="1200" dirty="0"/>
        </a:p>
      </dsp:txBody>
      <dsp:txXfrm>
        <a:off x="1261872" y="808640"/>
        <a:ext cx="3470148" cy="2061057"/>
      </dsp:txXfrm>
    </dsp:sp>
    <dsp:sp modelId="{F1830701-4F6A-4F01-A958-E4E7E1100370}">
      <dsp:nvSpPr>
        <dsp:cNvPr id="0" name=""/>
        <dsp:cNvSpPr/>
      </dsp:nvSpPr>
      <dsp:spPr>
        <a:xfrm>
          <a:off x="5257800" y="1481639"/>
          <a:ext cx="4101084" cy="206105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216916" rIns="0" bIns="232410" numCol="1" spcCol="1270" anchor="ctr" anchorCtr="0">
          <a:noAutofit/>
        </a:bodyPr>
        <a:lstStyle/>
        <a:p>
          <a:pPr lvl="0" algn="ctr" defTabSz="2711450">
            <a:lnSpc>
              <a:spcPct val="90000"/>
            </a:lnSpc>
            <a:spcBef>
              <a:spcPct val="0"/>
            </a:spcBef>
            <a:spcAft>
              <a:spcPct val="35000"/>
            </a:spcAft>
          </a:pPr>
          <a:r>
            <a:rPr lang="en-US" sz="6100" kern="1200" dirty="0" smtClean="0"/>
            <a:t>Learning</a:t>
          </a:r>
          <a:endParaRPr lang="en-US" sz="6100" kern="1200" dirty="0"/>
        </a:p>
      </dsp:txBody>
      <dsp:txXfrm>
        <a:off x="5257800" y="1481639"/>
        <a:ext cx="4101084" cy="20610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64328-D705-4BE5-9107-481AEAD1DB2E}">
      <dsp:nvSpPr>
        <dsp:cNvPr id="0" name=""/>
        <dsp:cNvSpPr/>
      </dsp:nvSpPr>
      <dsp:spPr>
        <a:xfrm rot="5400000">
          <a:off x="267" y="318571"/>
          <a:ext cx="3474871" cy="3475405"/>
        </a:xfrm>
        <a:prstGeom prst="blockArc">
          <a:avLst>
            <a:gd name="adj1" fmla="val 13500000"/>
            <a:gd name="adj2" fmla="val 18900000"/>
            <a:gd name="adj3" fmla="val 496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47808B7-FE8C-40AE-B497-74FDEA947209}">
      <dsp:nvSpPr>
        <dsp:cNvPr id="0" name=""/>
        <dsp:cNvSpPr/>
      </dsp:nvSpPr>
      <dsp:spPr>
        <a:xfrm rot="16200000">
          <a:off x="3576622" y="318571"/>
          <a:ext cx="3474871" cy="3475405"/>
        </a:xfrm>
        <a:prstGeom prst="blockArc">
          <a:avLst>
            <a:gd name="adj1" fmla="val 13500000"/>
            <a:gd name="adj2" fmla="val 18900000"/>
            <a:gd name="adj3" fmla="val 496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EBDF3E6-D05F-461A-B136-6179A5A63971}">
      <dsp:nvSpPr>
        <dsp:cNvPr id="0" name=""/>
        <dsp:cNvSpPr/>
      </dsp:nvSpPr>
      <dsp:spPr>
        <a:xfrm>
          <a:off x="3987515"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 </a:t>
          </a:r>
          <a:endParaRPr lang="en-US" sz="3200" kern="1200" dirty="0"/>
        </a:p>
      </dsp:txBody>
      <dsp:txXfrm>
        <a:off x="3987515" y="3337301"/>
        <a:ext cx="2638364" cy="695197"/>
      </dsp:txXfrm>
    </dsp:sp>
    <dsp:sp modelId="{CBFC6740-A16B-44FF-BA70-E531BDD3B817}">
      <dsp:nvSpPr>
        <dsp:cNvPr id="0" name=""/>
        <dsp:cNvSpPr/>
      </dsp:nvSpPr>
      <dsp:spPr>
        <a:xfrm rot="5400000">
          <a:off x="3465157" y="318571"/>
          <a:ext cx="3474871" cy="3475405"/>
        </a:xfrm>
        <a:prstGeom prst="blockArc">
          <a:avLst>
            <a:gd name="adj1" fmla="val 13500000"/>
            <a:gd name="adj2" fmla="val 18900000"/>
            <a:gd name="adj3" fmla="val 496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AB942C2-FA33-4511-88E1-693E26311E70}">
      <dsp:nvSpPr>
        <dsp:cNvPr id="0" name=""/>
        <dsp:cNvSpPr/>
      </dsp:nvSpPr>
      <dsp:spPr>
        <a:xfrm rot="16200000">
          <a:off x="7040461" y="318571"/>
          <a:ext cx="3474871" cy="3475405"/>
        </a:xfrm>
        <a:prstGeom prst="blockArc">
          <a:avLst>
            <a:gd name="adj1" fmla="val 13500000"/>
            <a:gd name="adj2" fmla="val 18900000"/>
            <a:gd name="adj3" fmla="val 496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4BAE352-1F65-4480-AA2B-4D1BFA720BC1}">
      <dsp:nvSpPr>
        <dsp:cNvPr id="0" name=""/>
        <dsp:cNvSpPr/>
      </dsp:nvSpPr>
      <dsp:spPr>
        <a:xfrm>
          <a:off x="7197928"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Outcomes</a:t>
          </a:r>
          <a:endParaRPr lang="en-US" sz="3200" kern="1200" dirty="0"/>
        </a:p>
      </dsp:txBody>
      <dsp:txXfrm>
        <a:off x="7197928" y="3337301"/>
        <a:ext cx="2638364" cy="695197"/>
      </dsp:txXfrm>
    </dsp:sp>
    <dsp:sp modelId="{98874C24-2FD2-458D-809C-B6AB4B4C6496}">
      <dsp:nvSpPr>
        <dsp:cNvPr id="0" name=""/>
        <dsp:cNvSpPr/>
      </dsp:nvSpPr>
      <dsp:spPr>
        <a:xfrm>
          <a:off x="4053141" y="892599"/>
          <a:ext cx="2438760" cy="2438760"/>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sz="2200" kern="1200" dirty="0" smtClean="0"/>
            <a:t>Engagement</a:t>
          </a:r>
          <a:endParaRPr lang="en-US" sz="2200" kern="1200" dirty="0"/>
        </a:p>
      </dsp:txBody>
      <dsp:txXfrm>
        <a:off x="4540893" y="1136475"/>
        <a:ext cx="1463256" cy="1951008"/>
      </dsp:txXfrm>
    </dsp:sp>
    <dsp:sp modelId="{00FC482D-760E-4C39-9359-9574D69B21EC}">
      <dsp:nvSpPr>
        <dsp:cNvPr id="0" name=""/>
        <dsp:cNvSpPr/>
      </dsp:nvSpPr>
      <dsp:spPr>
        <a:xfrm>
          <a:off x="555165" y="749252"/>
          <a:ext cx="1888840" cy="1023805"/>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eMpowerment</a:t>
          </a:r>
          <a:endParaRPr lang="en-US" sz="1400" kern="1200" dirty="0"/>
        </a:p>
      </dsp:txBody>
      <dsp:txXfrm>
        <a:off x="831779" y="899185"/>
        <a:ext cx="1335612" cy="723939"/>
      </dsp:txXfrm>
    </dsp:sp>
    <dsp:sp modelId="{8A25ECA1-E9F9-466F-9F6F-154342F3549D}">
      <dsp:nvSpPr>
        <dsp:cNvPr id="0" name=""/>
        <dsp:cNvSpPr/>
      </dsp:nvSpPr>
      <dsp:spPr>
        <a:xfrm>
          <a:off x="1111930" y="1911717"/>
          <a:ext cx="292514" cy="292552"/>
        </a:xfrm>
        <a:prstGeom prst="ellipse">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FD205BF3-52EF-46F7-A449-8C1694AF763E}">
      <dsp:nvSpPr>
        <dsp:cNvPr id="0" name=""/>
        <dsp:cNvSpPr/>
      </dsp:nvSpPr>
      <dsp:spPr>
        <a:xfrm>
          <a:off x="2064559" y="781270"/>
          <a:ext cx="292514" cy="292552"/>
        </a:xfrm>
        <a:prstGeom prst="ellipse">
          <a:avLst/>
        </a:prstGeom>
        <a:solidFill>
          <a:schemeClr val="accent5">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B89162BC-74C3-4FCA-AFC7-F64C99AB283C}">
      <dsp:nvSpPr>
        <dsp:cNvPr id="0" name=""/>
        <dsp:cNvSpPr/>
      </dsp:nvSpPr>
      <dsp:spPr>
        <a:xfrm>
          <a:off x="1934525" y="997988"/>
          <a:ext cx="1284357" cy="1199746"/>
        </a:xfrm>
        <a:prstGeom prst="ellipse">
          <a:avLst/>
        </a:prstGeom>
        <a:solidFill>
          <a:schemeClr val="accent6">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Usefulness</a:t>
          </a:r>
          <a:endParaRPr lang="en-US" sz="1400" kern="1200" dirty="0"/>
        </a:p>
      </dsp:txBody>
      <dsp:txXfrm>
        <a:off x="2122615" y="1173687"/>
        <a:ext cx="908177" cy="848348"/>
      </dsp:txXfrm>
    </dsp:sp>
    <dsp:sp modelId="{51EDDCB9-3F70-4289-888C-09F188C7E6E0}">
      <dsp:nvSpPr>
        <dsp:cNvPr id="0" name=""/>
        <dsp:cNvSpPr/>
      </dsp:nvSpPr>
      <dsp:spPr>
        <a:xfrm>
          <a:off x="2901013" y="2125257"/>
          <a:ext cx="292514" cy="292552"/>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59A6060D-FACD-4F2F-BAA5-516E93B7BDD4}">
      <dsp:nvSpPr>
        <dsp:cNvPr id="0" name=""/>
        <dsp:cNvSpPr/>
      </dsp:nvSpPr>
      <dsp:spPr>
        <a:xfrm>
          <a:off x="747755" y="2307554"/>
          <a:ext cx="1023800" cy="1023805"/>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Success</a:t>
          </a:r>
          <a:endParaRPr lang="en-US" sz="1400" kern="1200" dirty="0"/>
        </a:p>
      </dsp:txBody>
      <dsp:txXfrm>
        <a:off x="897687" y="2457487"/>
        <a:ext cx="723936" cy="723939"/>
      </dsp:txXfrm>
    </dsp:sp>
    <dsp:sp modelId="{DCF1AE9B-050C-4DAF-AA4F-288AB335DE42}">
      <dsp:nvSpPr>
        <dsp:cNvPr id="0" name=""/>
        <dsp:cNvSpPr/>
      </dsp:nvSpPr>
      <dsp:spPr>
        <a:xfrm>
          <a:off x="1878925" y="2225959"/>
          <a:ext cx="1023800" cy="1023805"/>
        </a:xfrm>
        <a:prstGeom prst="ellipse">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Interest</a:t>
          </a:r>
          <a:endParaRPr lang="en-US" sz="1400" kern="1200" dirty="0"/>
        </a:p>
      </dsp:txBody>
      <dsp:txXfrm>
        <a:off x="2028857" y="2375892"/>
        <a:ext cx="723936" cy="723939"/>
      </dsp:txXfrm>
    </dsp:sp>
    <dsp:sp modelId="{76E4BD06-79D6-4A6F-9E0B-BCFC899FFE81}">
      <dsp:nvSpPr>
        <dsp:cNvPr id="0" name=""/>
        <dsp:cNvSpPr/>
      </dsp:nvSpPr>
      <dsp:spPr>
        <a:xfrm>
          <a:off x="1535783" y="1842000"/>
          <a:ext cx="502850" cy="502736"/>
        </a:xfrm>
        <a:prstGeom prst="ellipse">
          <a:avLst/>
        </a:prstGeom>
        <a:solidFill>
          <a:schemeClr val="accent5">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824A5F58-7873-430B-BE6A-5FB53AA5C66A}">
      <dsp:nvSpPr>
        <dsp:cNvPr id="0" name=""/>
        <dsp:cNvSpPr/>
      </dsp:nvSpPr>
      <dsp:spPr>
        <a:xfrm>
          <a:off x="783463" y="2099178"/>
          <a:ext cx="219874" cy="219737"/>
        </a:xfrm>
        <a:prstGeom prst="ellipse">
          <a:avLst/>
        </a:prstGeom>
        <a:solidFill>
          <a:schemeClr val="accent6">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4ED6761C-F604-4DF7-86E8-19B0131A3D4E}">
      <dsp:nvSpPr>
        <dsp:cNvPr id="0" name=""/>
        <dsp:cNvSpPr/>
      </dsp:nvSpPr>
      <dsp:spPr>
        <a:xfrm>
          <a:off x="7497622" y="1037060"/>
          <a:ext cx="2029510" cy="2029143"/>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Learning</a:t>
          </a:r>
          <a:endParaRPr lang="en-US" sz="1800" kern="1200" dirty="0"/>
        </a:p>
        <a:p>
          <a:pPr lvl="0" algn="ctr" defTabSz="800100">
            <a:lnSpc>
              <a:spcPct val="90000"/>
            </a:lnSpc>
            <a:spcBef>
              <a:spcPct val="0"/>
            </a:spcBef>
            <a:spcAft>
              <a:spcPct val="35000"/>
            </a:spcAft>
          </a:pPr>
          <a:r>
            <a:rPr lang="en-US" sz="1800" kern="1200" dirty="0" smtClean="0"/>
            <a:t>Persistence</a:t>
          </a:r>
          <a:endParaRPr lang="en-US" sz="1800" kern="1200" dirty="0"/>
        </a:p>
        <a:p>
          <a:pPr lvl="0" algn="ctr" defTabSz="800100">
            <a:lnSpc>
              <a:spcPct val="90000"/>
            </a:lnSpc>
            <a:spcBef>
              <a:spcPct val="0"/>
            </a:spcBef>
            <a:spcAft>
              <a:spcPct val="35000"/>
            </a:spcAft>
          </a:pPr>
          <a:r>
            <a:rPr lang="en-US" sz="1800" kern="1200" dirty="0" smtClean="0"/>
            <a:t>Proactivity</a:t>
          </a:r>
          <a:endParaRPr lang="en-US" sz="1800" kern="1200" dirty="0"/>
        </a:p>
        <a:p>
          <a:pPr lvl="0" algn="ctr" defTabSz="800100">
            <a:lnSpc>
              <a:spcPct val="90000"/>
            </a:lnSpc>
            <a:spcBef>
              <a:spcPct val="0"/>
            </a:spcBef>
            <a:spcAft>
              <a:spcPct val="35000"/>
            </a:spcAft>
          </a:pPr>
          <a:r>
            <a:rPr lang="en-US" sz="1800" kern="1200" dirty="0" smtClean="0"/>
            <a:t>Attendance</a:t>
          </a:r>
          <a:endParaRPr lang="en-US" sz="1800" kern="1200" dirty="0"/>
        </a:p>
        <a:p>
          <a:pPr lvl="0" algn="ctr" defTabSz="800100">
            <a:lnSpc>
              <a:spcPct val="90000"/>
            </a:lnSpc>
            <a:spcBef>
              <a:spcPct val="0"/>
            </a:spcBef>
            <a:spcAft>
              <a:spcPct val="35000"/>
            </a:spcAft>
          </a:pPr>
          <a:r>
            <a:rPr lang="en-US" sz="1800" kern="1200" dirty="0" smtClean="0"/>
            <a:t>…</a:t>
          </a:r>
          <a:endParaRPr lang="en-US" sz="1800" kern="1200" dirty="0"/>
        </a:p>
      </dsp:txBody>
      <dsp:txXfrm>
        <a:off x="7794837" y="1334221"/>
        <a:ext cx="1435080" cy="1434821"/>
      </dsp:txXfrm>
    </dsp:sp>
    <dsp:sp modelId="{CFBB6AAE-E411-42B1-9EB1-8FE56A78A702}">
      <dsp:nvSpPr>
        <dsp:cNvPr id="0" name=""/>
        <dsp:cNvSpPr/>
      </dsp:nvSpPr>
      <dsp:spPr>
        <a:xfrm>
          <a:off x="653018"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Motivation</a:t>
          </a:r>
          <a:endParaRPr lang="en-US" sz="3200" kern="1200" dirty="0"/>
        </a:p>
      </dsp:txBody>
      <dsp:txXfrm>
        <a:off x="653018" y="3337301"/>
        <a:ext cx="2638364" cy="6951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06B7E1-FC88-4C63-A3C9-82ADEC711920}">
      <dsp:nvSpPr>
        <dsp:cNvPr id="0" name=""/>
        <dsp:cNvSpPr/>
      </dsp:nvSpPr>
      <dsp:spPr>
        <a:xfrm>
          <a:off x="4219" y="718578"/>
          <a:ext cx="1844912" cy="11069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F13 CS-6604 Grad Seminar</a:t>
          </a:r>
          <a:endParaRPr lang="en-US" sz="2100" kern="1200" dirty="0"/>
        </a:p>
      </dsp:txBody>
      <dsp:txXfrm>
        <a:off x="36640" y="750999"/>
        <a:ext cx="1780070" cy="1042105"/>
      </dsp:txXfrm>
    </dsp:sp>
    <dsp:sp modelId="{4D81056F-C299-4EB2-9BAD-FA8E04C70DBF}">
      <dsp:nvSpPr>
        <dsp:cNvPr id="0" name=""/>
        <dsp:cNvSpPr/>
      </dsp:nvSpPr>
      <dsp:spPr>
        <a:xfrm>
          <a:off x="2033622" y="1043283"/>
          <a:ext cx="391121" cy="4575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033622" y="1134791"/>
        <a:ext cx="273785" cy="274522"/>
      </dsp:txXfrm>
    </dsp:sp>
    <dsp:sp modelId="{E615B07D-6F65-4A51-B95D-6F32974E6159}">
      <dsp:nvSpPr>
        <dsp:cNvPr id="0" name=""/>
        <dsp:cNvSpPr/>
      </dsp:nvSpPr>
      <dsp:spPr>
        <a:xfrm>
          <a:off x="2587096" y="718578"/>
          <a:ext cx="1844912" cy="11069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F14 CS-2984 First offering</a:t>
          </a:r>
          <a:endParaRPr lang="en-US" sz="2100" kern="1200" dirty="0"/>
        </a:p>
      </dsp:txBody>
      <dsp:txXfrm>
        <a:off x="2619517" y="750999"/>
        <a:ext cx="1780070" cy="1042105"/>
      </dsp:txXfrm>
    </dsp:sp>
    <dsp:sp modelId="{8F45F208-189F-4CF8-86AE-7CAFECA7020E}">
      <dsp:nvSpPr>
        <dsp:cNvPr id="0" name=""/>
        <dsp:cNvSpPr/>
      </dsp:nvSpPr>
      <dsp:spPr>
        <a:xfrm>
          <a:off x="4616499" y="1043283"/>
          <a:ext cx="391121" cy="45753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616499" y="1134791"/>
        <a:ext cx="273785" cy="274522"/>
      </dsp:txXfrm>
    </dsp:sp>
    <dsp:sp modelId="{37F97BBC-3D76-49EC-9E88-780342212F67}">
      <dsp:nvSpPr>
        <dsp:cNvPr id="0" name=""/>
        <dsp:cNvSpPr/>
      </dsp:nvSpPr>
      <dsp:spPr>
        <a:xfrm>
          <a:off x="5169973" y="718578"/>
          <a:ext cx="1844912" cy="110694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S15 CS-2984 Second offering</a:t>
          </a:r>
          <a:endParaRPr lang="en-US" sz="2100" kern="1200" dirty="0"/>
        </a:p>
      </dsp:txBody>
      <dsp:txXfrm>
        <a:off x="5202394" y="750999"/>
        <a:ext cx="1780070" cy="1042105"/>
      </dsp:txXfrm>
    </dsp:sp>
    <dsp:sp modelId="{CF7A1F34-5B3D-4001-B71D-F2C3D7EA6DEF}">
      <dsp:nvSpPr>
        <dsp:cNvPr id="0" name=""/>
        <dsp:cNvSpPr/>
      </dsp:nvSpPr>
      <dsp:spPr>
        <a:xfrm>
          <a:off x="7199376" y="1043283"/>
          <a:ext cx="391121" cy="45753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7199376" y="1134791"/>
        <a:ext cx="273785" cy="274522"/>
      </dsp:txXfrm>
    </dsp:sp>
    <dsp:sp modelId="{20673E50-5006-4381-A4AB-A64E9E8DD5F4}">
      <dsp:nvSpPr>
        <dsp:cNvPr id="0" name=""/>
        <dsp:cNvSpPr/>
      </dsp:nvSpPr>
      <dsp:spPr>
        <a:xfrm>
          <a:off x="7752850" y="718578"/>
          <a:ext cx="1844912" cy="11069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F15 CS-2984 Third offering</a:t>
          </a:r>
          <a:endParaRPr lang="en-US" sz="2100" kern="1200" dirty="0"/>
        </a:p>
      </dsp:txBody>
      <dsp:txXfrm>
        <a:off x="7785271" y="750999"/>
        <a:ext cx="1780070" cy="10421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64328-D705-4BE5-9107-481AEAD1DB2E}">
      <dsp:nvSpPr>
        <dsp:cNvPr id="0" name=""/>
        <dsp:cNvSpPr/>
      </dsp:nvSpPr>
      <dsp:spPr>
        <a:xfrm rot="5400000">
          <a:off x="267" y="318571"/>
          <a:ext cx="3474871" cy="3475405"/>
        </a:xfrm>
        <a:prstGeom prst="blockArc">
          <a:avLst>
            <a:gd name="adj1" fmla="val 13500000"/>
            <a:gd name="adj2" fmla="val 18900000"/>
            <a:gd name="adj3" fmla="val 496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47808B7-FE8C-40AE-B497-74FDEA947209}">
      <dsp:nvSpPr>
        <dsp:cNvPr id="0" name=""/>
        <dsp:cNvSpPr/>
      </dsp:nvSpPr>
      <dsp:spPr>
        <a:xfrm rot="16200000">
          <a:off x="3576622" y="318571"/>
          <a:ext cx="3474871" cy="3475405"/>
        </a:xfrm>
        <a:prstGeom prst="blockArc">
          <a:avLst>
            <a:gd name="adj1" fmla="val 13500000"/>
            <a:gd name="adj2" fmla="val 18900000"/>
            <a:gd name="adj3" fmla="val 496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EBDF3E6-D05F-461A-B136-6179A5A63971}">
      <dsp:nvSpPr>
        <dsp:cNvPr id="0" name=""/>
        <dsp:cNvSpPr/>
      </dsp:nvSpPr>
      <dsp:spPr>
        <a:xfrm>
          <a:off x="3987515"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 </a:t>
          </a:r>
          <a:endParaRPr lang="en-US" sz="3200" kern="1200" dirty="0"/>
        </a:p>
      </dsp:txBody>
      <dsp:txXfrm>
        <a:off x="3987515" y="3337301"/>
        <a:ext cx="2638364" cy="695197"/>
      </dsp:txXfrm>
    </dsp:sp>
    <dsp:sp modelId="{CBFC6740-A16B-44FF-BA70-E531BDD3B817}">
      <dsp:nvSpPr>
        <dsp:cNvPr id="0" name=""/>
        <dsp:cNvSpPr/>
      </dsp:nvSpPr>
      <dsp:spPr>
        <a:xfrm rot="5400000">
          <a:off x="3465157" y="318571"/>
          <a:ext cx="3474871" cy="3475405"/>
        </a:xfrm>
        <a:prstGeom prst="blockArc">
          <a:avLst>
            <a:gd name="adj1" fmla="val 13500000"/>
            <a:gd name="adj2" fmla="val 18900000"/>
            <a:gd name="adj3" fmla="val 496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AB942C2-FA33-4511-88E1-693E26311E70}">
      <dsp:nvSpPr>
        <dsp:cNvPr id="0" name=""/>
        <dsp:cNvSpPr/>
      </dsp:nvSpPr>
      <dsp:spPr>
        <a:xfrm rot="16200000">
          <a:off x="7040461" y="318571"/>
          <a:ext cx="3474871" cy="3475405"/>
        </a:xfrm>
        <a:prstGeom prst="blockArc">
          <a:avLst>
            <a:gd name="adj1" fmla="val 13500000"/>
            <a:gd name="adj2" fmla="val 18900000"/>
            <a:gd name="adj3" fmla="val 496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4BAE352-1F65-4480-AA2B-4D1BFA720BC1}">
      <dsp:nvSpPr>
        <dsp:cNvPr id="0" name=""/>
        <dsp:cNvSpPr/>
      </dsp:nvSpPr>
      <dsp:spPr>
        <a:xfrm>
          <a:off x="7197928"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Outcomes</a:t>
          </a:r>
          <a:endParaRPr lang="en-US" sz="3200" kern="1200" dirty="0"/>
        </a:p>
      </dsp:txBody>
      <dsp:txXfrm>
        <a:off x="7197928" y="3337301"/>
        <a:ext cx="2638364" cy="695197"/>
      </dsp:txXfrm>
    </dsp:sp>
    <dsp:sp modelId="{98874C24-2FD2-458D-809C-B6AB4B4C6496}">
      <dsp:nvSpPr>
        <dsp:cNvPr id="0" name=""/>
        <dsp:cNvSpPr/>
      </dsp:nvSpPr>
      <dsp:spPr>
        <a:xfrm>
          <a:off x="4053141" y="892599"/>
          <a:ext cx="2438760" cy="2438760"/>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sz="2200" kern="1200" dirty="0" smtClean="0"/>
            <a:t>Engagement</a:t>
          </a:r>
          <a:endParaRPr lang="en-US" sz="2200" kern="1200" dirty="0"/>
        </a:p>
      </dsp:txBody>
      <dsp:txXfrm>
        <a:off x="4540893" y="1136475"/>
        <a:ext cx="1463256" cy="1951008"/>
      </dsp:txXfrm>
    </dsp:sp>
    <dsp:sp modelId="{00FC482D-760E-4C39-9359-9574D69B21EC}">
      <dsp:nvSpPr>
        <dsp:cNvPr id="0" name=""/>
        <dsp:cNvSpPr/>
      </dsp:nvSpPr>
      <dsp:spPr>
        <a:xfrm>
          <a:off x="555165" y="749252"/>
          <a:ext cx="1888840" cy="1023805"/>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eMpowerment</a:t>
          </a:r>
          <a:endParaRPr lang="en-US" sz="1400" kern="1200" dirty="0"/>
        </a:p>
      </dsp:txBody>
      <dsp:txXfrm>
        <a:off x="831779" y="899185"/>
        <a:ext cx="1335612" cy="723939"/>
      </dsp:txXfrm>
    </dsp:sp>
    <dsp:sp modelId="{8A25ECA1-E9F9-466F-9F6F-154342F3549D}">
      <dsp:nvSpPr>
        <dsp:cNvPr id="0" name=""/>
        <dsp:cNvSpPr/>
      </dsp:nvSpPr>
      <dsp:spPr>
        <a:xfrm>
          <a:off x="1111930" y="1911717"/>
          <a:ext cx="292514" cy="292552"/>
        </a:xfrm>
        <a:prstGeom prst="ellipse">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FD205BF3-52EF-46F7-A449-8C1694AF763E}">
      <dsp:nvSpPr>
        <dsp:cNvPr id="0" name=""/>
        <dsp:cNvSpPr/>
      </dsp:nvSpPr>
      <dsp:spPr>
        <a:xfrm>
          <a:off x="2064559" y="781270"/>
          <a:ext cx="292514" cy="292552"/>
        </a:xfrm>
        <a:prstGeom prst="ellipse">
          <a:avLst/>
        </a:prstGeom>
        <a:solidFill>
          <a:schemeClr val="accent5">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B89162BC-74C3-4FCA-AFC7-F64C99AB283C}">
      <dsp:nvSpPr>
        <dsp:cNvPr id="0" name=""/>
        <dsp:cNvSpPr/>
      </dsp:nvSpPr>
      <dsp:spPr>
        <a:xfrm>
          <a:off x="1934525" y="997988"/>
          <a:ext cx="1284357" cy="1199746"/>
        </a:xfrm>
        <a:prstGeom prst="ellipse">
          <a:avLst/>
        </a:prstGeom>
        <a:solidFill>
          <a:schemeClr val="accent6">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Usefulness</a:t>
          </a:r>
          <a:endParaRPr lang="en-US" sz="1400" kern="1200" dirty="0"/>
        </a:p>
      </dsp:txBody>
      <dsp:txXfrm>
        <a:off x="2122615" y="1173687"/>
        <a:ext cx="908177" cy="848348"/>
      </dsp:txXfrm>
    </dsp:sp>
    <dsp:sp modelId="{51EDDCB9-3F70-4289-888C-09F188C7E6E0}">
      <dsp:nvSpPr>
        <dsp:cNvPr id="0" name=""/>
        <dsp:cNvSpPr/>
      </dsp:nvSpPr>
      <dsp:spPr>
        <a:xfrm>
          <a:off x="2901013" y="2125257"/>
          <a:ext cx="292514" cy="292552"/>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59A6060D-FACD-4F2F-BAA5-516E93B7BDD4}">
      <dsp:nvSpPr>
        <dsp:cNvPr id="0" name=""/>
        <dsp:cNvSpPr/>
      </dsp:nvSpPr>
      <dsp:spPr>
        <a:xfrm>
          <a:off x="747755" y="2307554"/>
          <a:ext cx="1023800" cy="1023805"/>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Success</a:t>
          </a:r>
          <a:endParaRPr lang="en-US" sz="1400" kern="1200" dirty="0"/>
        </a:p>
      </dsp:txBody>
      <dsp:txXfrm>
        <a:off x="897687" y="2457487"/>
        <a:ext cx="723936" cy="723939"/>
      </dsp:txXfrm>
    </dsp:sp>
    <dsp:sp modelId="{DCF1AE9B-050C-4DAF-AA4F-288AB335DE42}">
      <dsp:nvSpPr>
        <dsp:cNvPr id="0" name=""/>
        <dsp:cNvSpPr/>
      </dsp:nvSpPr>
      <dsp:spPr>
        <a:xfrm>
          <a:off x="1878925" y="2225959"/>
          <a:ext cx="1023800" cy="1023805"/>
        </a:xfrm>
        <a:prstGeom prst="ellipse">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Interest</a:t>
          </a:r>
          <a:endParaRPr lang="en-US" sz="1400" kern="1200" dirty="0"/>
        </a:p>
      </dsp:txBody>
      <dsp:txXfrm>
        <a:off x="2028857" y="2375892"/>
        <a:ext cx="723936" cy="723939"/>
      </dsp:txXfrm>
    </dsp:sp>
    <dsp:sp modelId="{76E4BD06-79D6-4A6F-9E0B-BCFC899FFE81}">
      <dsp:nvSpPr>
        <dsp:cNvPr id="0" name=""/>
        <dsp:cNvSpPr/>
      </dsp:nvSpPr>
      <dsp:spPr>
        <a:xfrm>
          <a:off x="1535783" y="1842000"/>
          <a:ext cx="502850" cy="502736"/>
        </a:xfrm>
        <a:prstGeom prst="ellipse">
          <a:avLst/>
        </a:prstGeom>
        <a:solidFill>
          <a:schemeClr val="accent5">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824A5F58-7873-430B-BE6A-5FB53AA5C66A}">
      <dsp:nvSpPr>
        <dsp:cNvPr id="0" name=""/>
        <dsp:cNvSpPr/>
      </dsp:nvSpPr>
      <dsp:spPr>
        <a:xfrm>
          <a:off x="783463" y="2099178"/>
          <a:ext cx="219874" cy="219737"/>
        </a:xfrm>
        <a:prstGeom prst="ellipse">
          <a:avLst/>
        </a:prstGeom>
        <a:solidFill>
          <a:schemeClr val="accent6">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4ED6761C-F604-4DF7-86E8-19B0131A3D4E}">
      <dsp:nvSpPr>
        <dsp:cNvPr id="0" name=""/>
        <dsp:cNvSpPr/>
      </dsp:nvSpPr>
      <dsp:spPr>
        <a:xfrm>
          <a:off x="7497622" y="1037060"/>
          <a:ext cx="2029510" cy="2029143"/>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Learning</a:t>
          </a:r>
          <a:endParaRPr lang="en-US" sz="1800" kern="1200" dirty="0"/>
        </a:p>
        <a:p>
          <a:pPr lvl="0" algn="ctr" defTabSz="800100">
            <a:lnSpc>
              <a:spcPct val="90000"/>
            </a:lnSpc>
            <a:spcBef>
              <a:spcPct val="0"/>
            </a:spcBef>
            <a:spcAft>
              <a:spcPct val="35000"/>
            </a:spcAft>
          </a:pPr>
          <a:r>
            <a:rPr lang="en-US" sz="1800" kern="1200" dirty="0" smtClean="0"/>
            <a:t>Persistence</a:t>
          </a:r>
          <a:endParaRPr lang="en-US" sz="1800" kern="1200" dirty="0"/>
        </a:p>
        <a:p>
          <a:pPr lvl="0" algn="ctr" defTabSz="800100">
            <a:lnSpc>
              <a:spcPct val="90000"/>
            </a:lnSpc>
            <a:spcBef>
              <a:spcPct val="0"/>
            </a:spcBef>
            <a:spcAft>
              <a:spcPct val="35000"/>
            </a:spcAft>
          </a:pPr>
          <a:r>
            <a:rPr lang="en-US" sz="1800" kern="1200" dirty="0" smtClean="0"/>
            <a:t>Proactivity</a:t>
          </a:r>
          <a:endParaRPr lang="en-US" sz="1800" kern="1200" dirty="0"/>
        </a:p>
        <a:p>
          <a:pPr lvl="0" algn="ctr" defTabSz="800100">
            <a:lnSpc>
              <a:spcPct val="90000"/>
            </a:lnSpc>
            <a:spcBef>
              <a:spcPct val="0"/>
            </a:spcBef>
            <a:spcAft>
              <a:spcPct val="35000"/>
            </a:spcAft>
          </a:pPr>
          <a:r>
            <a:rPr lang="en-US" sz="1800" kern="1200" dirty="0" smtClean="0"/>
            <a:t>Attendance</a:t>
          </a:r>
          <a:endParaRPr lang="en-US" sz="1800" kern="1200" dirty="0"/>
        </a:p>
        <a:p>
          <a:pPr lvl="0" algn="ctr" defTabSz="800100">
            <a:lnSpc>
              <a:spcPct val="90000"/>
            </a:lnSpc>
            <a:spcBef>
              <a:spcPct val="0"/>
            </a:spcBef>
            <a:spcAft>
              <a:spcPct val="35000"/>
            </a:spcAft>
          </a:pPr>
          <a:r>
            <a:rPr lang="en-US" sz="1800" kern="1200" dirty="0" smtClean="0"/>
            <a:t>…</a:t>
          </a:r>
          <a:endParaRPr lang="en-US" sz="1800" kern="1200" dirty="0"/>
        </a:p>
      </dsp:txBody>
      <dsp:txXfrm>
        <a:off x="7794837" y="1334221"/>
        <a:ext cx="1435080" cy="1434821"/>
      </dsp:txXfrm>
    </dsp:sp>
    <dsp:sp modelId="{CFBB6AAE-E411-42B1-9EB1-8FE56A78A702}">
      <dsp:nvSpPr>
        <dsp:cNvPr id="0" name=""/>
        <dsp:cNvSpPr/>
      </dsp:nvSpPr>
      <dsp:spPr>
        <a:xfrm>
          <a:off x="653018" y="3337301"/>
          <a:ext cx="2638364" cy="695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Motivation</a:t>
          </a:r>
          <a:endParaRPr lang="en-US" sz="3200" kern="1200" dirty="0"/>
        </a:p>
      </dsp:txBody>
      <dsp:txXfrm>
        <a:off x="653018" y="3337301"/>
        <a:ext cx="2638364" cy="69519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31CFE-FBB1-48B5-8929-A276F5455451}" type="datetimeFigureOut">
              <a:rPr lang="en-US" smtClean="0"/>
              <a:t>10/4/2015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92AF4F-0115-467C-9919-6F1232164593}" type="slidenum">
              <a:rPr lang="en-US" smtClean="0"/>
              <a:t>‹#›</a:t>
            </a:fld>
            <a:endParaRPr lang="en-US"/>
          </a:p>
        </p:txBody>
      </p:sp>
    </p:spTree>
    <p:extLst>
      <p:ext uri="{BB962C8B-B14F-4D97-AF65-F5344CB8AC3E}">
        <p14:creationId xmlns:p14="http://schemas.microsoft.com/office/powerpoint/2010/main" val="3351058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2AF4F-0115-467C-9919-6F1232164593}" type="slidenum">
              <a:rPr lang="en-US" smtClean="0"/>
              <a:t>1</a:t>
            </a:fld>
            <a:endParaRPr lang="en-US" dirty="0"/>
          </a:p>
        </p:txBody>
      </p:sp>
    </p:spTree>
    <p:extLst>
      <p:ext uri="{BB962C8B-B14F-4D97-AF65-F5344CB8AC3E}">
        <p14:creationId xmlns:p14="http://schemas.microsoft.com/office/powerpoint/2010/main" val="3858174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2AF4F-0115-467C-9919-6F1232164593}" type="slidenum">
              <a:rPr lang="en-US" smtClean="0"/>
              <a:t>2</a:t>
            </a:fld>
            <a:endParaRPr lang="en-US" dirty="0"/>
          </a:p>
        </p:txBody>
      </p:sp>
    </p:spTree>
    <p:extLst>
      <p:ext uri="{BB962C8B-B14F-4D97-AF65-F5344CB8AC3E}">
        <p14:creationId xmlns:p14="http://schemas.microsoft.com/office/powerpoint/2010/main" val="1895839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92AF4F-0115-467C-9919-6F1232164593}" type="slidenum">
              <a:rPr lang="en-US" smtClean="0"/>
              <a:t>56</a:t>
            </a:fld>
            <a:endParaRPr lang="en-US"/>
          </a:p>
        </p:txBody>
      </p:sp>
    </p:spTree>
    <p:extLst>
      <p:ext uri="{BB962C8B-B14F-4D97-AF65-F5344CB8AC3E}">
        <p14:creationId xmlns:p14="http://schemas.microsoft.com/office/powerpoint/2010/main" val="1695174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D240CBC-ACA9-4DF1-9395-EE239EE525C1}" type="datetime1">
              <a:rPr lang="en-US" smtClean="0"/>
              <a:t>10/4/2015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3893866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5CC06B-B6BC-4F24-88FA-82CE4C009A4C}" type="datetime1">
              <a:rPr lang="en-US" smtClean="0"/>
              <a:t>10/4/2015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96061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4A8E61-2FA6-4153-9447-D318E36B1F6A}" type="datetime1">
              <a:rPr lang="en-US" smtClean="0"/>
              <a:t>10/4/2015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3880197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91D9655-6538-411C-A09A-0F5A089C972E}" type="datetime1">
              <a:rPr lang="en-US" smtClean="0"/>
              <a:t>10/4/2015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2425172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8EF6F8-11CB-422D-816C-5C46C4A9B05B}" type="datetime1">
              <a:rPr lang="en-US" smtClean="0"/>
              <a:t>10/4/2015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21781-D15B-494F-AAF0-74C571186417}" type="slidenum">
              <a:rPr lang="en-US" smtClean="0"/>
              <a:pPr/>
              <a:t>‹#›</a:t>
            </a:fld>
            <a:r>
              <a:rPr lang="en-US" smtClean="0"/>
              <a:t> </a:t>
            </a:r>
            <a:endParaRPr lang="en-US" dirty="0"/>
          </a:p>
        </p:txBody>
      </p:sp>
    </p:spTree>
    <p:extLst>
      <p:ext uri="{BB962C8B-B14F-4D97-AF65-F5344CB8AC3E}">
        <p14:creationId xmlns:p14="http://schemas.microsoft.com/office/powerpoint/2010/main" val="1346808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313282-0A9A-41F3-8CE0-06CF2CE7D001}" type="datetime1">
              <a:rPr lang="en-US" smtClean="0"/>
              <a:t>10/4/2015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2848784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9E80FE-F12E-4C6E-A971-EA11FF11944D}" type="datetime1">
              <a:rPr lang="en-US" smtClean="0"/>
              <a:t>10/4/2015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524345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64B30A-58BD-4B88-869C-5F065E062FD7}" type="datetime1">
              <a:rPr lang="en-US" smtClean="0"/>
              <a:t>10/4/2015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2403113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2974DF-B039-464C-BB78-B8EE8B6ED689}" type="datetime1">
              <a:rPr lang="en-US" smtClean="0"/>
              <a:t>10/4/2015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3530592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ADC6B8-B313-4975-8F54-D32ECD69D88F}" type="datetime1">
              <a:rPr lang="en-US" smtClean="0"/>
              <a:t>10/4/2015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961819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0D5925-0B96-4390-B3B0-3CDBBAB85D89}" type="datetime1">
              <a:rPr lang="en-US" smtClean="0"/>
              <a:t>10/4/2015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1393338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E231B9-07A9-48F5-93B5-5C01B340E981}" type="datetime1">
              <a:rPr lang="en-US" smtClean="0"/>
              <a:t>10/4/2015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2895571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2624DF-0E93-4280-99FA-6D8F46E6030C}" type="datetime1">
              <a:rPr lang="en-US" smtClean="0"/>
              <a:t>10/4/2015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1117300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91C82F-D398-4B0C-84EF-B978EBB8874D}" type="datetime1">
              <a:rPr lang="en-US" smtClean="0"/>
              <a:t>10/4/2015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1635237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085207-D906-4DE1-9C37-B198F69470EF}" type="datetime1">
              <a:rPr lang="en-US" smtClean="0"/>
              <a:t>10/4/2015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3694451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0EA8D1-2800-4C78-ABEE-F0A5C8BBFAFF}" type="datetime1">
              <a:rPr lang="en-US" smtClean="0"/>
              <a:t>10/4/2015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681661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7C9C81-3B1D-430D-B6F9-9A1A93B6EC8D}" type="datetime1">
              <a:rPr lang="en-US" smtClean="0"/>
              <a:t>10/4/2015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1253662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927E8A-7419-4578-8B1C-17153C86AFE9}" type="datetime1">
              <a:rPr lang="en-US" smtClean="0"/>
              <a:t>10/4/2015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B21781-D15B-494F-AAF0-74C571186417}"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40173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C55D0BC-B10F-48C9-B957-584DC3CCAA05}" type="datetime1">
              <a:rPr lang="en-US" smtClean="0"/>
              <a:t>10/4/2015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B21781-D15B-494F-AAF0-74C571186417}"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444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5F9386-C0D2-4D60-AE13-80ABFE3A8EC6}" type="datetime1">
              <a:rPr lang="en-US" smtClean="0"/>
              <a:t>10/4/2015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3204984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604A66-E2A5-4B58-BC2A-6C55A1DDF728}" type="datetime1">
              <a:rPr lang="en-US" smtClean="0"/>
              <a:t>10/4/2015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17654024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3F8F82-5441-4139-BBF0-BA9A99B12A89}" type="datetime1">
              <a:rPr lang="en-US" smtClean="0"/>
              <a:t>10/4/2015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21781-D15B-494F-AAF0-74C571186417}" type="slidenum">
              <a:rPr lang="en-US" smtClean="0"/>
              <a:t>‹#›</a:t>
            </a:fld>
            <a:endParaRPr lang="en-US"/>
          </a:p>
        </p:txBody>
      </p:sp>
    </p:spTree>
    <p:extLst>
      <p:ext uri="{BB962C8B-B14F-4D97-AF65-F5344CB8AC3E}">
        <p14:creationId xmlns:p14="http://schemas.microsoft.com/office/powerpoint/2010/main" val="1271656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D3559263-4859-460F-99B6-4E2B931D522B}" type="datetime1">
              <a:rPr lang="en-US" smtClean="0"/>
              <a:t>10/4/2015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2B21781-D15B-494F-AAF0-74C571186417}" type="slidenum">
              <a:rPr lang="en-US" smtClean="0"/>
              <a:t>‹#›</a:t>
            </a:fld>
            <a:endParaRPr lang="en-US"/>
          </a:p>
        </p:txBody>
      </p:sp>
    </p:spTree>
    <p:extLst>
      <p:ext uri="{BB962C8B-B14F-4D97-AF65-F5344CB8AC3E}">
        <p14:creationId xmlns:p14="http://schemas.microsoft.com/office/powerpoint/2010/main" val="356594312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559263-4859-460F-99B6-4E2B931D522B}" type="datetime1">
              <a:rPr lang="en-US" smtClean="0"/>
              <a:t>10/4/2015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21781-D15B-494F-AAF0-74C571186417}" type="slidenum">
              <a:rPr lang="en-US" smtClean="0"/>
              <a:t>‹#›</a:t>
            </a:fld>
            <a:endParaRPr lang="en-US"/>
          </a:p>
        </p:txBody>
      </p:sp>
    </p:spTree>
    <p:extLst>
      <p:ext uri="{BB962C8B-B14F-4D97-AF65-F5344CB8AC3E}">
        <p14:creationId xmlns:p14="http://schemas.microsoft.com/office/powerpoint/2010/main" val="536524890"/>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6.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1.wmf"/><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wmf"/><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8.pn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wmf"/><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8.jpeg"/><Relationship Id="rId7" Type="http://schemas.openxmlformats.org/officeDocument/2006/relationships/diagramColors" Target="../diagrams/colors4.xml"/><Relationship Id="rId2" Type="http://schemas.openxmlformats.org/officeDocument/2006/relationships/image" Target="../media/image57.jpeg"/><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 Id="rId4" Type="http://schemas.openxmlformats.org/officeDocument/2006/relationships/chart" Target="../charts/chart4.xml"/></Relationships>
</file>

<file path=ppt/slides/_rels/slide4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wmf"/><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wmf"/><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wmf"/><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Motivating Introductory Computing</a:t>
            </a:r>
            <a:br>
              <a:rPr lang="en-US" sz="4800" dirty="0" smtClean="0"/>
            </a:br>
            <a:r>
              <a:rPr lang="en-US" sz="4800" dirty="0" smtClean="0"/>
              <a:t>with Student-Driven Datasets</a:t>
            </a:r>
            <a:endParaRPr lang="en-US" sz="4800" dirty="0"/>
          </a:p>
        </p:txBody>
      </p:sp>
      <p:sp>
        <p:nvSpPr>
          <p:cNvPr id="3" name="Subtitle 2"/>
          <p:cNvSpPr>
            <a:spLocks noGrp="1"/>
          </p:cNvSpPr>
          <p:nvPr>
            <p:ph type="subTitle" idx="1"/>
          </p:nvPr>
        </p:nvSpPr>
        <p:spPr/>
        <p:txBody>
          <a:bodyPr>
            <a:normAutofit fontScale="92500" lnSpcReduction="10000"/>
          </a:bodyPr>
          <a:lstStyle/>
          <a:p>
            <a:r>
              <a:rPr lang="en-US" dirty="0" smtClean="0"/>
              <a:t>Austin Cory Bart</a:t>
            </a:r>
          </a:p>
          <a:p>
            <a:r>
              <a:rPr lang="en-US" dirty="0" smtClean="0"/>
              <a:t>Preliminary Exam</a:t>
            </a:r>
          </a:p>
          <a:p>
            <a:r>
              <a:rPr lang="en-US" dirty="0" smtClean="0"/>
              <a:t>October 5th, 2015</a:t>
            </a:r>
          </a:p>
          <a:p>
            <a:r>
              <a:rPr lang="en-US" dirty="0" smtClean="0"/>
              <a:t>Knowledge Works II, Room 2225</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t>1</a:t>
            </a:fld>
            <a:endParaRPr lang="en-US" dirty="0"/>
          </a:p>
        </p:txBody>
      </p:sp>
    </p:spTree>
    <p:extLst>
      <p:ext uri="{BB962C8B-B14F-4D97-AF65-F5344CB8AC3E}">
        <p14:creationId xmlns:p14="http://schemas.microsoft.com/office/powerpoint/2010/main" val="3320214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 to the rescue!</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10</a:t>
            </a:fld>
            <a:r>
              <a:rPr lang="en-US" smtClean="0"/>
              <a:t> </a:t>
            </a:r>
            <a:endParaRPr lang="en-US" dirty="0"/>
          </a:p>
        </p:txBody>
      </p:sp>
      <p:pic>
        <p:nvPicPr>
          <p:cNvPr id="5126" name="Picture 6" descr="https://computinged.files.wordpress.com/2012/03/tileimag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9008" y="1890706"/>
            <a:ext cx="3797447" cy="28589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8" name="Picture 8" descr="http://outreach.cs.ua.edu/pixly/content/screen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08" y="1890706"/>
            <a:ext cx="6941234" cy="26009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4" name="Picture 4" descr="http://www.cc.gatech.edu/~mark.guzdial/mediacomp/Wonderland-thum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4727" y="3662696"/>
            <a:ext cx="2352461" cy="28762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30" name="Picture 10" descr="http://ecx.images-amazon.com/images/I/518eq-sbAxL._AC_UL320_SR260,320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5125" y="3490911"/>
            <a:ext cx="247650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ofia.cs.vt.edu/cs1114-ebooklet/img/jero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2552" y="4749621"/>
            <a:ext cx="1657350" cy="114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31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124897893"/>
              </p:ext>
            </p:extLst>
          </p:nvPr>
        </p:nvGraphicFramePr>
        <p:xfrm>
          <a:off x="3176367" y="1496781"/>
          <a:ext cx="5979942" cy="3956196"/>
        </p:xfrm>
        <a:graphic>
          <a:graphicData uri="http://schemas.openxmlformats.org/drawingml/2006/table">
            <a:tbl>
              <a:tblPr firstRow="1" bandRow="1">
                <a:tableStyleId>{5C22544A-7EE6-4342-B048-85BDC9FD1C3A}</a:tableStyleId>
              </a:tblPr>
              <a:tblGrid>
                <a:gridCol w="2989971"/>
                <a:gridCol w="2989971"/>
              </a:tblGrid>
              <a:tr h="989049">
                <a:tc>
                  <a:txBody>
                    <a:bodyPr/>
                    <a:lstStyle/>
                    <a:p>
                      <a:pPr algn="ctr"/>
                      <a:r>
                        <a:rPr lang="en-US" sz="2800" dirty="0" smtClean="0"/>
                        <a:t>Problem</a:t>
                      </a:r>
                      <a:endParaRPr lang="en-US" sz="2800" dirty="0"/>
                    </a:p>
                  </a:txBody>
                  <a:tcPr anchor="ctr"/>
                </a:tc>
                <a:tc>
                  <a:txBody>
                    <a:bodyPr/>
                    <a:lstStyle/>
                    <a:p>
                      <a:pPr algn="ctr"/>
                      <a:r>
                        <a:rPr lang="en-US" sz="2800" dirty="0" smtClean="0"/>
                        <a:t>Media Comp</a:t>
                      </a:r>
                      <a:endParaRPr lang="en-US" sz="2800" dirty="0"/>
                    </a:p>
                  </a:txBody>
                  <a:tcPr anchor="ctr"/>
                </a:tc>
              </a:tr>
              <a:tr h="989049">
                <a:tc>
                  <a:txBody>
                    <a:bodyPr/>
                    <a:lstStyle/>
                    <a:p>
                      <a:pPr algn="ctr"/>
                      <a:r>
                        <a:rPr lang="en-US" sz="2800" dirty="0" smtClean="0"/>
                        <a:t>Relatable</a:t>
                      </a:r>
                      <a:endParaRPr lang="en-US" sz="2800" dirty="0"/>
                    </a:p>
                  </a:txBody>
                  <a:tcPr anchor="ctr"/>
                </a:tc>
                <a:tc>
                  <a:txBody>
                    <a:bodyPr/>
                    <a:lstStyle/>
                    <a:p>
                      <a:pPr algn="ctr"/>
                      <a:endParaRPr lang="en-US" sz="2800"/>
                    </a:p>
                  </a:txBody>
                  <a:tcPr anchor="ctr"/>
                </a:tc>
              </a:tr>
              <a:tr h="989049">
                <a:tc>
                  <a:txBody>
                    <a:bodyPr/>
                    <a:lstStyle/>
                    <a:p>
                      <a:pPr algn="ctr"/>
                      <a:r>
                        <a:rPr lang="en-US" sz="2800" dirty="0" smtClean="0"/>
                        <a:t>Successful</a:t>
                      </a:r>
                      <a:endParaRPr lang="en-US" sz="2800" dirty="0"/>
                    </a:p>
                  </a:txBody>
                  <a:tcPr anchor="ctr"/>
                </a:tc>
                <a:tc>
                  <a:txBody>
                    <a:bodyPr/>
                    <a:lstStyle/>
                    <a:p>
                      <a:pPr algn="ctr"/>
                      <a:endParaRPr lang="en-US" sz="2800"/>
                    </a:p>
                  </a:txBody>
                  <a:tcPr anchor="ctr"/>
                </a:tc>
              </a:tr>
              <a:tr h="989049">
                <a:tc>
                  <a:txBody>
                    <a:bodyPr/>
                    <a:lstStyle/>
                    <a:p>
                      <a:pPr algn="ctr"/>
                      <a:r>
                        <a:rPr lang="en-US" sz="2800" dirty="0" smtClean="0"/>
                        <a:t>Useful</a:t>
                      </a:r>
                      <a:endParaRPr lang="en-US" sz="2800" dirty="0"/>
                    </a:p>
                  </a:txBody>
                  <a:tcPr anchor="ctr"/>
                </a:tc>
                <a:tc>
                  <a:txBody>
                    <a:bodyPr/>
                    <a:lstStyle/>
                    <a:p>
                      <a:pPr algn="ctr"/>
                      <a:endParaRPr lang="en-US" sz="2800" dirty="0"/>
                    </a:p>
                  </a:txBody>
                  <a:tcPr anchor="ctr"/>
                </a:tc>
              </a:tr>
            </a:tbl>
          </a:graphicData>
        </a:graphic>
      </p:graphicFrame>
      <p:sp>
        <p:nvSpPr>
          <p:cNvPr id="4" name="Slide Number Placeholder 3"/>
          <p:cNvSpPr>
            <a:spLocks noGrp="1"/>
          </p:cNvSpPr>
          <p:nvPr>
            <p:ph type="sldNum" sz="quarter" idx="12"/>
          </p:nvPr>
        </p:nvSpPr>
        <p:spPr/>
        <p:txBody>
          <a:bodyPr/>
          <a:lstStyle/>
          <a:p>
            <a:fld id="{82B21781-D15B-494F-AAF0-74C571186417}" type="slidenum">
              <a:rPr lang="en-US" smtClean="0"/>
              <a:pPr/>
              <a:t>11</a:t>
            </a:fld>
            <a:r>
              <a:rPr lang="en-US" smtClean="0"/>
              <a:t> </a:t>
            </a:r>
            <a:endParaRPr lang="en-US" dirty="0"/>
          </a:p>
        </p:txBody>
      </p:sp>
      <p:pic>
        <p:nvPicPr>
          <p:cNvPr id="9218" name="Picture 2" descr="https://upload.wikimedia.org/wikipedia/commons/thumb/8/8f/Checkmark.svg/450px-Checkmark.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3618" y="2641262"/>
            <a:ext cx="825305" cy="7336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https://upload.wikimedia.org/wikipedia/commons/thumb/8/8f/Checkmark.svg/450px-Checkmark.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3617" y="3474879"/>
            <a:ext cx="825305" cy="7336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0" name="Picture 4" descr="https://upload.wikimedia.org/wikipedia/commons/thumb/b/ba/Red_x.svg/1024px-Red_x.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876" y="4618178"/>
            <a:ext cx="734786" cy="7347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335866" y="5643886"/>
            <a:ext cx="11663875" cy="830997"/>
          </a:xfrm>
          <a:prstGeom prst="rect">
            <a:avLst/>
          </a:prstGeom>
        </p:spPr>
        <p:txBody>
          <a:bodyPr wrap="square">
            <a:spAutoFit/>
          </a:bodyPr>
          <a:lstStyle/>
          <a:p>
            <a:r>
              <a:rPr lang="en-US" sz="1600" i="1" dirty="0"/>
              <a:t>Mark </a:t>
            </a:r>
            <a:r>
              <a:rPr lang="en-US" sz="1600" i="1" dirty="0" err="1"/>
              <a:t>Guzdial</a:t>
            </a:r>
            <a:r>
              <a:rPr lang="en-US" sz="1600" i="1" dirty="0"/>
              <a:t> and Allison Elliott </a:t>
            </a:r>
            <a:r>
              <a:rPr lang="en-US" sz="1600" i="1" dirty="0" err="1"/>
              <a:t>Tew</a:t>
            </a:r>
            <a:r>
              <a:rPr lang="en-US" sz="1600" i="1" dirty="0"/>
              <a:t>. 2006. Imagineering inauthentic legitimate peripheral participation: an instructional design approach for motivating computing education. In Proceedings of the second international workshop on Computing education research (ICER '06). ACM, New York, NY, USA, 51-58. DOI=10.1145/1151588.1151597 http://doi.acm.org/10.1145/1151588.1151597</a:t>
            </a:r>
          </a:p>
        </p:txBody>
      </p:sp>
    </p:spTree>
    <p:extLst>
      <p:ext uri="{BB962C8B-B14F-4D97-AF65-F5344CB8AC3E}">
        <p14:creationId xmlns:p14="http://schemas.microsoft.com/office/powerpoint/2010/main" val="2369761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Theory</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323037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82B21781-D15B-494F-AAF0-74C571186417}" type="slidenum">
              <a:rPr lang="en-US" smtClean="0"/>
              <a:pPr/>
              <a:t>12</a:t>
            </a:fld>
            <a:r>
              <a:rPr lang="en-US" smtClean="0"/>
              <a:t> </a:t>
            </a:r>
            <a:endParaRPr lang="en-US" dirty="0"/>
          </a:p>
        </p:txBody>
      </p:sp>
    </p:spTree>
    <p:extLst>
      <p:ext uri="{BB962C8B-B14F-4D97-AF65-F5344CB8AC3E}">
        <p14:creationId xmlns:p14="http://schemas.microsoft.com/office/powerpoint/2010/main" val="3387593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MUSIC Model of Academic Motivation</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13</a:t>
            </a:fld>
            <a:r>
              <a:rPr lang="en-US" dirty="0" smtClean="0"/>
              <a:t> </a:t>
            </a:r>
            <a:endParaRPr lang="en-US" dirty="0"/>
          </a:p>
        </p:txBody>
      </p:sp>
      <p:sp>
        <p:nvSpPr>
          <p:cNvPr id="8" name="Content Placeholder 2"/>
          <p:cNvSpPr>
            <a:spLocks noGrp="1"/>
          </p:cNvSpPr>
          <p:nvPr>
            <p:ph idx="1"/>
          </p:nvPr>
        </p:nvSpPr>
        <p:spPr/>
        <p:txBody>
          <a:bodyPr>
            <a:normAutofit/>
          </a:bodyPr>
          <a:lstStyle/>
          <a:p>
            <a:pPr marL="0" indent="0">
              <a:buNone/>
            </a:pPr>
            <a:r>
              <a:rPr lang="en-US" dirty="0" smtClean="0"/>
              <a:t>Students </a:t>
            </a:r>
            <a:r>
              <a:rPr lang="en-US" dirty="0"/>
              <a:t>are more motivated when they </a:t>
            </a:r>
            <a:r>
              <a:rPr lang="en-US" sz="2400" b="1" dirty="0">
                <a:solidFill>
                  <a:schemeClr val="accent1">
                    <a:lumMod val="50000"/>
                  </a:schemeClr>
                </a:solidFill>
              </a:rPr>
              <a:t>perceive</a:t>
            </a:r>
            <a:r>
              <a:rPr lang="en-US" b="1" dirty="0" smtClean="0">
                <a:solidFill>
                  <a:srgbClr val="66FF66"/>
                </a:solidFill>
              </a:rPr>
              <a:t> </a:t>
            </a:r>
            <a:r>
              <a:rPr lang="en-US" dirty="0"/>
              <a:t>that: </a:t>
            </a:r>
          </a:p>
          <a:p>
            <a:pPr marL="457200" indent="-457200">
              <a:buFont typeface="+mj-lt"/>
              <a:buAutoNum type="arabicPeriod"/>
            </a:pPr>
            <a:r>
              <a:rPr lang="en-US" dirty="0" smtClean="0"/>
              <a:t>they </a:t>
            </a:r>
            <a:r>
              <a:rPr lang="en-US" dirty="0"/>
              <a:t>are </a:t>
            </a:r>
            <a:r>
              <a:rPr lang="en-US" sz="2400" b="1" dirty="0" err="1">
                <a:solidFill>
                  <a:schemeClr val="accent1">
                    <a:lumMod val="50000"/>
                  </a:schemeClr>
                </a:solidFill>
              </a:rPr>
              <a:t>eMpowered</a:t>
            </a:r>
            <a:r>
              <a:rPr lang="en-US" dirty="0"/>
              <a:t>, </a:t>
            </a:r>
            <a:endParaRPr lang="en-US" dirty="0" smtClean="0"/>
          </a:p>
          <a:p>
            <a:pPr marL="457200" indent="-457200">
              <a:buFont typeface="+mj-lt"/>
              <a:buAutoNum type="arabicPeriod"/>
            </a:pPr>
            <a:r>
              <a:rPr lang="en-US" dirty="0" smtClean="0"/>
              <a:t>the </a:t>
            </a:r>
            <a:r>
              <a:rPr lang="en-US" dirty="0"/>
              <a:t>content is </a:t>
            </a:r>
            <a:r>
              <a:rPr lang="en-US" sz="2400" b="1" dirty="0">
                <a:solidFill>
                  <a:schemeClr val="accent1">
                    <a:lumMod val="50000"/>
                  </a:schemeClr>
                </a:solidFill>
              </a:rPr>
              <a:t>Useful</a:t>
            </a:r>
            <a:r>
              <a:rPr lang="en-US" dirty="0"/>
              <a:t>, </a:t>
            </a:r>
            <a:endParaRPr lang="en-US" dirty="0" smtClean="0"/>
          </a:p>
          <a:p>
            <a:pPr marL="457200" indent="-457200">
              <a:buFont typeface="+mj-lt"/>
              <a:buAutoNum type="arabicPeriod"/>
            </a:pPr>
            <a:r>
              <a:rPr lang="en-US" dirty="0" smtClean="0"/>
              <a:t>they </a:t>
            </a:r>
            <a:r>
              <a:rPr lang="en-US" dirty="0"/>
              <a:t>can be </a:t>
            </a:r>
            <a:r>
              <a:rPr lang="en-US" sz="2400" b="1" dirty="0">
                <a:solidFill>
                  <a:schemeClr val="accent1">
                    <a:lumMod val="50000"/>
                  </a:schemeClr>
                </a:solidFill>
              </a:rPr>
              <a:t>Successful</a:t>
            </a:r>
            <a:r>
              <a:rPr lang="en-US" dirty="0" smtClean="0"/>
              <a:t>,</a:t>
            </a:r>
          </a:p>
          <a:p>
            <a:pPr marL="457200" indent="-457200">
              <a:buFont typeface="+mj-lt"/>
              <a:buAutoNum type="arabicPeriod"/>
            </a:pPr>
            <a:r>
              <a:rPr lang="en-US" dirty="0" smtClean="0"/>
              <a:t>they </a:t>
            </a:r>
            <a:r>
              <a:rPr lang="en-US" dirty="0"/>
              <a:t>are </a:t>
            </a:r>
            <a:r>
              <a:rPr lang="en-US" sz="2400" b="1" dirty="0">
                <a:solidFill>
                  <a:schemeClr val="accent1">
                    <a:lumMod val="50000"/>
                  </a:schemeClr>
                </a:solidFill>
              </a:rPr>
              <a:t>Interested</a:t>
            </a:r>
            <a:r>
              <a:rPr lang="en-US" dirty="0"/>
              <a:t>, and </a:t>
            </a:r>
            <a:endParaRPr lang="en-US" dirty="0" smtClean="0"/>
          </a:p>
          <a:p>
            <a:pPr marL="457200" indent="-457200">
              <a:buFont typeface="+mj-lt"/>
              <a:buAutoNum type="arabicPeriod"/>
            </a:pPr>
            <a:r>
              <a:rPr lang="en-US" dirty="0" smtClean="0"/>
              <a:t>they </a:t>
            </a:r>
            <a:r>
              <a:rPr lang="en-US" dirty="0"/>
              <a:t>feel </a:t>
            </a:r>
            <a:r>
              <a:rPr lang="en-US" sz="2400" b="1" dirty="0">
                <a:solidFill>
                  <a:schemeClr val="accent1">
                    <a:lumMod val="50000"/>
                  </a:schemeClr>
                </a:solidFill>
              </a:rPr>
              <a:t>Cared</a:t>
            </a:r>
            <a:r>
              <a:rPr lang="en-US" dirty="0"/>
              <a:t> for by others in the </a:t>
            </a:r>
            <a:r>
              <a:rPr lang="en-US" dirty="0" smtClean="0"/>
              <a:t>learning </a:t>
            </a:r>
            <a:r>
              <a:rPr lang="en-US" dirty="0"/>
              <a:t>environment</a:t>
            </a:r>
          </a:p>
        </p:txBody>
      </p:sp>
      <p:sp>
        <p:nvSpPr>
          <p:cNvPr id="3" name="Rectangle 2"/>
          <p:cNvSpPr/>
          <p:nvPr/>
        </p:nvSpPr>
        <p:spPr>
          <a:xfrm>
            <a:off x="838199" y="5743977"/>
            <a:ext cx="10881575" cy="646331"/>
          </a:xfrm>
          <a:prstGeom prst="rect">
            <a:avLst/>
          </a:prstGeom>
        </p:spPr>
        <p:txBody>
          <a:bodyPr wrap="square">
            <a:spAutoFit/>
          </a:bodyPr>
          <a:lstStyle/>
          <a:p>
            <a:r>
              <a:rPr lang="en-US" i="1" dirty="0"/>
              <a:t>B. D. Jones. Motivating students to engage in learning: The MUSIC model of academic motivation. International Journal of Teaching and Learning in Higher Education, 21(2):272–285, 2009.</a:t>
            </a:r>
          </a:p>
        </p:txBody>
      </p:sp>
    </p:spTree>
    <p:extLst>
      <p:ext uri="{BB962C8B-B14F-4D97-AF65-F5344CB8AC3E}">
        <p14:creationId xmlns:p14="http://schemas.microsoft.com/office/powerpoint/2010/main" val="9514638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and Engagement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4741725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82B21781-D15B-494F-AAF0-74C571186417}" type="slidenum">
              <a:rPr lang="en-US" smtClean="0"/>
              <a:pPr/>
              <a:t>14</a:t>
            </a:fld>
            <a:r>
              <a:rPr lang="en-US" smtClean="0"/>
              <a:t> </a:t>
            </a:r>
            <a:endParaRPr lang="en-US" dirty="0"/>
          </a:p>
        </p:txBody>
      </p:sp>
    </p:spTree>
    <p:extLst>
      <p:ext uri="{BB962C8B-B14F-4D97-AF65-F5344CB8AC3E}">
        <p14:creationId xmlns:p14="http://schemas.microsoft.com/office/powerpoint/2010/main" val="3543719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Situated Learning</a:t>
            </a:r>
            <a:endParaRPr lang="en-US" dirty="0"/>
          </a:p>
        </p:txBody>
      </p:sp>
      <p:sp>
        <p:nvSpPr>
          <p:cNvPr id="3" name="Content Placeholder 2"/>
          <p:cNvSpPr>
            <a:spLocks noGrp="1"/>
          </p:cNvSpPr>
          <p:nvPr>
            <p:ph idx="1"/>
          </p:nvPr>
        </p:nvSpPr>
        <p:spPr/>
        <p:txBody>
          <a:bodyPr/>
          <a:lstStyle/>
          <a:p>
            <a:r>
              <a:rPr lang="en-US" dirty="0" smtClean="0"/>
              <a:t>Lave &amp; Wenger </a:t>
            </a:r>
          </a:p>
          <a:p>
            <a:endParaRPr lang="en-US" dirty="0" smtClean="0"/>
          </a:p>
          <a:p>
            <a:r>
              <a:rPr lang="en-US" dirty="0" smtClean="0"/>
              <a:t>Contextual learning experiences</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15</a:t>
            </a:fld>
            <a:r>
              <a:rPr lang="en-US" dirty="0" smtClean="0"/>
              <a:t> </a:t>
            </a:r>
            <a:endParaRPr lang="en-US" dirty="0"/>
          </a:p>
        </p:txBody>
      </p:sp>
    </p:spTree>
    <p:extLst>
      <p:ext uri="{BB962C8B-B14F-4D97-AF65-F5344CB8AC3E}">
        <p14:creationId xmlns:p14="http://schemas.microsoft.com/office/powerpoint/2010/main" val="38570730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Situated Learning </a:t>
            </a:r>
            <a:r>
              <a:rPr lang="en-US" dirty="0" smtClean="0"/>
              <a:t>Framework </a:t>
            </a:r>
            <a:br>
              <a:rPr lang="en-US" dirty="0" smtClean="0"/>
            </a:br>
            <a:r>
              <a:rPr lang="en-US" sz="3600" dirty="0" smtClean="0"/>
              <a:t>Choi </a:t>
            </a:r>
            <a:r>
              <a:rPr lang="en-US" sz="3600" dirty="0"/>
              <a:t>&amp; </a:t>
            </a:r>
            <a:r>
              <a:rPr lang="en-US" sz="3600" dirty="0" err="1" smtClean="0"/>
              <a:t>Hannafin</a:t>
            </a:r>
            <a:endParaRPr lang="en-US" sz="3600"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16</a:t>
            </a:fld>
            <a:r>
              <a:rPr lang="en-US" smtClean="0"/>
              <a:t> </a:t>
            </a:r>
            <a:endParaRPr lang="en-US" dirty="0"/>
          </a:p>
        </p:txBody>
      </p:sp>
      <p:sp>
        <p:nvSpPr>
          <p:cNvPr id="7" name="Rectangle 6"/>
          <p:cNvSpPr/>
          <p:nvPr/>
        </p:nvSpPr>
        <p:spPr>
          <a:xfrm>
            <a:off x="682581" y="2253803"/>
            <a:ext cx="4189006" cy="3120055"/>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2400" b="1" dirty="0" smtClean="0"/>
              <a:t>Context</a:t>
            </a:r>
            <a:endParaRPr lang="en-US" sz="2400" b="1" dirty="0"/>
          </a:p>
        </p:txBody>
      </p:sp>
      <p:sp>
        <p:nvSpPr>
          <p:cNvPr id="8" name="Rectangle 7"/>
          <p:cNvSpPr/>
          <p:nvPr/>
        </p:nvSpPr>
        <p:spPr>
          <a:xfrm>
            <a:off x="1575582" y="3503040"/>
            <a:ext cx="2408252" cy="8142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smtClean="0"/>
              <a:t>Content</a:t>
            </a:r>
            <a:endParaRPr lang="en-US" sz="2800" dirty="0"/>
          </a:p>
        </p:txBody>
      </p:sp>
      <p:sp>
        <p:nvSpPr>
          <p:cNvPr id="9" name="Rectangle 8"/>
          <p:cNvSpPr/>
          <p:nvPr/>
        </p:nvSpPr>
        <p:spPr>
          <a:xfrm>
            <a:off x="5223519" y="3512497"/>
            <a:ext cx="1547446" cy="80969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Assessments</a:t>
            </a:r>
            <a:endParaRPr lang="en-US" sz="2000" dirty="0"/>
          </a:p>
        </p:txBody>
      </p:sp>
      <p:sp>
        <p:nvSpPr>
          <p:cNvPr id="11" name="Rectangle 10"/>
          <p:cNvSpPr/>
          <p:nvPr/>
        </p:nvSpPr>
        <p:spPr>
          <a:xfrm>
            <a:off x="7379852" y="3512497"/>
            <a:ext cx="1547446" cy="80969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Assessments</a:t>
            </a:r>
            <a:endParaRPr lang="en-US" sz="2000" dirty="0"/>
          </a:p>
        </p:txBody>
      </p:sp>
      <p:sp>
        <p:nvSpPr>
          <p:cNvPr id="12" name="Rectangle 11"/>
          <p:cNvSpPr/>
          <p:nvPr/>
        </p:nvSpPr>
        <p:spPr>
          <a:xfrm>
            <a:off x="9536185" y="3512497"/>
            <a:ext cx="1547446" cy="80969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Assessments</a:t>
            </a:r>
            <a:endParaRPr lang="en-US" sz="2000" dirty="0"/>
          </a:p>
        </p:txBody>
      </p:sp>
      <p:sp>
        <p:nvSpPr>
          <p:cNvPr id="13" name="TextBox 12"/>
          <p:cNvSpPr txBox="1"/>
          <p:nvPr/>
        </p:nvSpPr>
        <p:spPr>
          <a:xfrm>
            <a:off x="6875365" y="3717289"/>
            <a:ext cx="400087" cy="400110"/>
          </a:xfrm>
          <a:prstGeom prst="rect">
            <a:avLst/>
          </a:prstGeom>
          <a:noFill/>
        </p:spPr>
        <p:txBody>
          <a:bodyPr wrap="square" rtlCol="0">
            <a:spAutoFit/>
          </a:bodyPr>
          <a:lstStyle/>
          <a:p>
            <a:r>
              <a:rPr lang="en-US" sz="2000" dirty="0" smtClean="0"/>
              <a:t>…</a:t>
            </a:r>
            <a:endParaRPr lang="en-US" sz="2000" dirty="0"/>
          </a:p>
        </p:txBody>
      </p:sp>
      <p:sp>
        <p:nvSpPr>
          <p:cNvPr id="14" name="TextBox 13"/>
          <p:cNvSpPr txBox="1"/>
          <p:nvPr/>
        </p:nvSpPr>
        <p:spPr>
          <a:xfrm>
            <a:off x="9031698" y="3717289"/>
            <a:ext cx="400087" cy="400110"/>
          </a:xfrm>
          <a:prstGeom prst="rect">
            <a:avLst/>
          </a:prstGeom>
          <a:noFill/>
        </p:spPr>
        <p:txBody>
          <a:bodyPr wrap="square" rtlCol="0">
            <a:spAutoFit/>
          </a:bodyPr>
          <a:lstStyle/>
          <a:p>
            <a:r>
              <a:rPr lang="en-US" sz="2000" dirty="0" smtClean="0"/>
              <a:t>…</a:t>
            </a:r>
            <a:endParaRPr lang="en-US" sz="2000" dirty="0"/>
          </a:p>
        </p:txBody>
      </p:sp>
      <p:sp>
        <p:nvSpPr>
          <p:cNvPr id="15" name="Right Arrow 14"/>
          <p:cNvSpPr/>
          <p:nvPr/>
        </p:nvSpPr>
        <p:spPr>
          <a:xfrm rot="20059380">
            <a:off x="8695638" y="4945160"/>
            <a:ext cx="2039816" cy="8573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Scaffolds</a:t>
            </a:r>
            <a:endParaRPr lang="en-US" dirty="0"/>
          </a:p>
        </p:txBody>
      </p:sp>
      <p:sp>
        <p:nvSpPr>
          <p:cNvPr id="16" name="Right Arrow 15"/>
          <p:cNvSpPr/>
          <p:nvPr/>
        </p:nvSpPr>
        <p:spPr>
          <a:xfrm rot="2187597" flipH="1">
            <a:off x="4272167" y="5603062"/>
            <a:ext cx="1708129" cy="82893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Scaffolds</a:t>
            </a:r>
            <a:endParaRPr lang="en-US" dirty="0"/>
          </a:p>
        </p:txBody>
      </p:sp>
      <p:sp>
        <p:nvSpPr>
          <p:cNvPr id="17" name="Right Arrow 16"/>
          <p:cNvSpPr/>
          <p:nvPr/>
        </p:nvSpPr>
        <p:spPr>
          <a:xfrm rot="3603012" flipH="1">
            <a:off x="1925499" y="4945161"/>
            <a:ext cx="2039816" cy="8573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Scaffolds</a:t>
            </a:r>
            <a:endParaRPr lang="en-US" dirty="0"/>
          </a:p>
        </p:txBody>
      </p:sp>
      <p:sp>
        <p:nvSpPr>
          <p:cNvPr id="18" name="Right Arrow 17"/>
          <p:cNvSpPr/>
          <p:nvPr/>
        </p:nvSpPr>
        <p:spPr>
          <a:xfrm rot="17454727">
            <a:off x="6144471" y="4982045"/>
            <a:ext cx="2039816" cy="8573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Scaffolds</a:t>
            </a:r>
            <a:endParaRPr lang="en-US" dirty="0"/>
          </a:p>
        </p:txBody>
      </p:sp>
    </p:spTree>
    <p:extLst>
      <p:ext uri="{BB962C8B-B14F-4D97-AF65-F5344CB8AC3E}">
        <p14:creationId xmlns:p14="http://schemas.microsoft.com/office/powerpoint/2010/main" val="1041514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Situated Learning vs. Motivation</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17</a:t>
            </a:fld>
            <a:r>
              <a:rPr lang="en-US" smtClean="0"/>
              <a:t> </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32008807"/>
              </p:ext>
            </p:extLst>
          </p:nvPr>
        </p:nvGraphicFramePr>
        <p:xfrm>
          <a:off x="0" y="1470660"/>
          <a:ext cx="12192000" cy="5387340"/>
        </p:xfrm>
        <a:graphic>
          <a:graphicData uri="http://schemas.openxmlformats.org/drawingml/2006/table">
            <a:tbl>
              <a:tblPr firstRow="1" bandRow="1">
                <a:tableStyleId>{5C22544A-7EE6-4342-B048-85BDC9FD1C3A}</a:tableStyleId>
              </a:tblPr>
              <a:tblGrid>
                <a:gridCol w="2438400"/>
                <a:gridCol w="2438400"/>
                <a:gridCol w="2438400"/>
                <a:gridCol w="2438400"/>
                <a:gridCol w="2438400"/>
              </a:tblGrid>
              <a:tr h="0">
                <a:tc>
                  <a:txBody>
                    <a:bodyPr/>
                    <a:lstStyle/>
                    <a:p>
                      <a:pPr algn="l" fontAlgn="b"/>
                      <a:r>
                        <a:rPr lang="en-US" sz="1600" b="1" i="0" u="none" strike="noStrike" dirty="0">
                          <a:solidFill>
                            <a:srgbClr val="000000"/>
                          </a:solidFill>
                          <a:effectLst/>
                          <a:latin typeface="Arial" panose="020B0604020202020204" pitchFamily="34" charset="0"/>
                        </a:rPr>
                        <a:t>Situated Learning Component:</a:t>
                      </a:r>
                    </a:p>
                  </a:txBody>
                  <a:tcPr marL="9525" marR="9525" marT="19050" marB="19050" anchor="b"/>
                </a:tc>
                <a:tc>
                  <a:txBody>
                    <a:bodyPr/>
                    <a:lstStyle/>
                    <a:p>
                      <a:pPr algn="l" fontAlgn="b"/>
                      <a:r>
                        <a:rPr lang="en-US" sz="1600" b="1" i="0" u="none" strike="noStrike">
                          <a:solidFill>
                            <a:srgbClr val="000000"/>
                          </a:solidFill>
                          <a:effectLst/>
                          <a:latin typeface="Arial" panose="020B0604020202020204" pitchFamily="34" charset="0"/>
                        </a:rPr>
                        <a:t>Context</a:t>
                      </a:r>
                    </a:p>
                  </a:txBody>
                  <a:tcPr marL="9525" marR="9525" marT="19050" marB="19050" anchor="b"/>
                </a:tc>
                <a:tc>
                  <a:txBody>
                    <a:bodyPr/>
                    <a:lstStyle/>
                    <a:p>
                      <a:pPr algn="l" fontAlgn="b"/>
                      <a:r>
                        <a:rPr lang="en-US" sz="1600" b="1" i="0" u="none" strike="noStrike">
                          <a:solidFill>
                            <a:srgbClr val="000000"/>
                          </a:solidFill>
                          <a:effectLst/>
                          <a:latin typeface="Arial" panose="020B0604020202020204" pitchFamily="34" charset="0"/>
                        </a:rPr>
                        <a:t>Content</a:t>
                      </a:r>
                    </a:p>
                  </a:txBody>
                  <a:tcPr marL="9525" marR="9525" marT="19050" marB="19050" anchor="b"/>
                </a:tc>
                <a:tc>
                  <a:txBody>
                    <a:bodyPr/>
                    <a:lstStyle/>
                    <a:p>
                      <a:pPr algn="l" fontAlgn="b"/>
                      <a:r>
                        <a:rPr lang="en-US" sz="1600" b="1" i="0" u="none" strike="noStrike">
                          <a:solidFill>
                            <a:srgbClr val="000000"/>
                          </a:solidFill>
                          <a:effectLst/>
                          <a:latin typeface="Arial" panose="020B0604020202020204" pitchFamily="34" charset="0"/>
                        </a:rPr>
                        <a:t>Facilitations</a:t>
                      </a:r>
                    </a:p>
                  </a:txBody>
                  <a:tcPr marL="9525" marR="9525" marT="19050" marB="19050" anchor="b"/>
                </a:tc>
                <a:tc>
                  <a:txBody>
                    <a:bodyPr/>
                    <a:lstStyle/>
                    <a:p>
                      <a:pPr algn="l" fontAlgn="b"/>
                      <a:r>
                        <a:rPr lang="en-US" sz="1600" b="1" i="0" u="none" strike="noStrike" dirty="0">
                          <a:solidFill>
                            <a:srgbClr val="000000"/>
                          </a:solidFill>
                          <a:effectLst/>
                          <a:latin typeface="Arial" panose="020B0604020202020204" pitchFamily="34" charset="0"/>
                        </a:rPr>
                        <a:t>Assessment</a:t>
                      </a:r>
                    </a:p>
                  </a:txBody>
                  <a:tcPr marL="9525" marR="9525" marT="19050" marB="19050" anchor="b"/>
                </a:tc>
              </a:tr>
              <a:tr h="0">
                <a:tc>
                  <a:txBody>
                    <a:bodyPr/>
                    <a:lstStyle/>
                    <a:p>
                      <a:pPr algn="l" fontAlgn="b"/>
                      <a:r>
                        <a:rPr lang="en-US" sz="1600" b="1" i="0" u="none" strike="noStrike" dirty="0">
                          <a:solidFill>
                            <a:srgbClr val="000000"/>
                          </a:solidFill>
                          <a:effectLst/>
                          <a:latin typeface="Arial" panose="020B0604020202020204" pitchFamily="34" charset="0"/>
                        </a:rPr>
                        <a:t>Example</a:t>
                      </a:r>
                    </a:p>
                  </a:txBody>
                  <a:tcPr marL="9525" marR="9525" marT="19050" marB="19050" anchor="b"/>
                </a:tc>
                <a:tc>
                  <a:txBody>
                    <a:bodyPr/>
                    <a:lstStyle/>
                    <a:p>
                      <a:pPr algn="l" fontAlgn="b"/>
                      <a:r>
                        <a:rPr lang="en-US" sz="1600" b="0" i="1" u="none" strike="noStrike">
                          <a:solidFill>
                            <a:srgbClr val="000000"/>
                          </a:solidFill>
                          <a:effectLst/>
                          <a:latin typeface="Arial" panose="020B0604020202020204" pitchFamily="34" charset="0"/>
                        </a:rPr>
                        <a:t>"Game Design"</a:t>
                      </a:r>
                    </a:p>
                  </a:txBody>
                  <a:tcPr marL="9525" marR="9525" marT="19050" marB="19050" anchor="b"/>
                </a:tc>
                <a:tc>
                  <a:txBody>
                    <a:bodyPr/>
                    <a:lstStyle/>
                    <a:p>
                      <a:pPr algn="l" fontAlgn="b"/>
                      <a:r>
                        <a:rPr lang="en-US" sz="1600" b="0" i="1" u="none" strike="noStrike">
                          <a:solidFill>
                            <a:srgbClr val="000000"/>
                          </a:solidFill>
                          <a:effectLst/>
                          <a:latin typeface="Arial" panose="020B0604020202020204" pitchFamily="34" charset="0"/>
                        </a:rPr>
                        <a:t>"For Loops"</a:t>
                      </a:r>
                    </a:p>
                  </a:txBody>
                  <a:tcPr marL="9525" marR="9525" marT="19050" marB="19050" anchor="b"/>
                </a:tc>
                <a:tc>
                  <a:txBody>
                    <a:bodyPr/>
                    <a:lstStyle/>
                    <a:p>
                      <a:pPr algn="l" fontAlgn="b"/>
                      <a:r>
                        <a:rPr lang="en-US" sz="1600" b="0" i="1" u="none" strike="noStrike" dirty="0">
                          <a:solidFill>
                            <a:srgbClr val="000000"/>
                          </a:solidFill>
                          <a:effectLst/>
                          <a:latin typeface="Arial" panose="020B0604020202020204" pitchFamily="34" charset="0"/>
                        </a:rPr>
                        <a:t>Blocks-based environment, </a:t>
                      </a:r>
                      <a:r>
                        <a:rPr lang="en-US" sz="1600" b="0" i="1" u="none" strike="noStrike" dirty="0" smtClean="0">
                          <a:solidFill>
                            <a:srgbClr val="000000"/>
                          </a:solidFill>
                          <a:effectLst/>
                          <a:latin typeface="Arial" panose="020B0604020202020204" pitchFamily="34" charset="0"/>
                        </a:rPr>
                        <a:t>teaching </a:t>
                      </a:r>
                      <a:r>
                        <a:rPr lang="en-US" sz="1600" b="0" i="1" u="none" strike="noStrike" dirty="0">
                          <a:solidFill>
                            <a:srgbClr val="000000"/>
                          </a:solidFill>
                          <a:effectLst/>
                          <a:latin typeface="Arial" panose="020B0604020202020204" pitchFamily="34" charset="0"/>
                        </a:rPr>
                        <a:t>assistants, etc.</a:t>
                      </a:r>
                    </a:p>
                  </a:txBody>
                  <a:tcPr marL="9525" marR="9525" marT="19050" marB="19050" anchor="b"/>
                </a:tc>
                <a:tc>
                  <a:txBody>
                    <a:bodyPr/>
                    <a:lstStyle/>
                    <a:p>
                      <a:pPr algn="l" fontAlgn="b"/>
                      <a:r>
                        <a:rPr lang="en-US" sz="1600" b="0" i="1" u="none" strike="noStrike">
                          <a:solidFill>
                            <a:srgbClr val="000000"/>
                          </a:solidFill>
                          <a:effectLst/>
                          <a:latin typeface="Arial" panose="020B0604020202020204" pitchFamily="34" charset="0"/>
                        </a:rPr>
                        <a:t>Exams, performance review, code review</a:t>
                      </a:r>
                    </a:p>
                  </a:txBody>
                  <a:tcPr marL="9525" marR="9525" marT="19050" marB="19050" anchor="b"/>
                </a:tc>
              </a:tr>
              <a:tr h="0">
                <a:tc>
                  <a:txBody>
                    <a:bodyPr/>
                    <a:lstStyle/>
                    <a:p>
                      <a:pPr algn="l" fontAlgn="b"/>
                      <a:r>
                        <a:rPr lang="en-US" sz="1600" b="1" i="0" u="none" strike="noStrike">
                          <a:solidFill>
                            <a:srgbClr val="000000"/>
                          </a:solidFill>
                          <a:effectLst/>
                          <a:latin typeface="Arial" panose="020B0604020202020204" pitchFamily="34" charset="0"/>
                        </a:rPr>
                        <a:t>eMpowerment</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Am I restricted by the context to explore what I want?</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I have control over the depth/breadth/direction of what I am learning?</a:t>
                      </a:r>
                    </a:p>
                  </a:txBody>
                  <a:tcPr marL="9525" marR="9525" marT="19050" marB="19050" anchor="b"/>
                </a:tc>
                <a:tc>
                  <a:txBody>
                    <a:bodyPr/>
                    <a:lstStyle/>
                    <a:p>
                      <a:pPr algn="l" fontAlgn="b"/>
                      <a:r>
                        <a:rPr lang="en-US" sz="1600" b="0" i="0" u="none" strike="noStrike" dirty="0">
                          <a:solidFill>
                            <a:srgbClr val="000000"/>
                          </a:solidFill>
                          <a:effectLst/>
                          <a:latin typeface="Arial" panose="020B0604020202020204" pitchFamily="34" charset="0"/>
                        </a:rPr>
                        <a:t>Do these scaffolds let me accomplish things I couldn't</a:t>
                      </a:r>
                      <a:r>
                        <a:rPr lang="en-US" sz="1600" b="0" i="0" u="none" strike="noStrike" dirty="0" smtClean="0">
                          <a:solidFill>
                            <a:srgbClr val="000000"/>
                          </a:solidFill>
                          <a:effectLst/>
                          <a:latin typeface="Arial" panose="020B0604020202020204" pitchFamily="34" charset="0"/>
                        </a:rPr>
                        <a:t>?</a:t>
                      </a:r>
                      <a:endParaRPr lang="en-US" sz="1600" b="0" i="0" u="none" strike="noStrike" dirty="0">
                        <a:solidFill>
                          <a:srgbClr val="000000"/>
                        </a:solidFill>
                        <a:effectLst/>
                        <a:latin typeface="Arial" panose="020B0604020202020204" pitchFamily="34" charset="0"/>
                      </a:endParaRPr>
                    </a:p>
                  </a:txBody>
                  <a:tcPr marL="9525" marR="9525" marT="19050" marB="19050" anchor="b"/>
                </a:tc>
                <a:tc>
                  <a:txBody>
                    <a:bodyPr/>
                    <a:lstStyle/>
                    <a:p>
                      <a:pPr algn="l" fontAlgn="b"/>
                      <a:r>
                        <a:rPr lang="en-US" sz="1600" b="0" i="0" u="none" strike="noStrike" dirty="0" smtClean="0">
                          <a:solidFill>
                            <a:srgbClr val="000000"/>
                          </a:solidFill>
                          <a:effectLst/>
                          <a:latin typeface="Arial" panose="020B0604020202020204" pitchFamily="34" charset="0"/>
                        </a:rPr>
                        <a:t>Can I explore </a:t>
                      </a:r>
                      <a:r>
                        <a:rPr lang="en-US" sz="1600" b="0" i="0" u="none" strike="noStrike" dirty="0">
                          <a:solidFill>
                            <a:srgbClr val="000000"/>
                          </a:solidFill>
                          <a:effectLst/>
                          <a:latin typeface="Arial" panose="020B0604020202020204" pitchFamily="34" charset="0"/>
                        </a:rPr>
                        <a:t>my limitations and successes in this assessment?</a:t>
                      </a:r>
                    </a:p>
                  </a:txBody>
                  <a:tcPr marL="9525" marR="9525" marT="19050" marB="19050" anchor="b"/>
                </a:tc>
              </a:tr>
              <a:tr h="0">
                <a:tc>
                  <a:txBody>
                    <a:bodyPr/>
                    <a:lstStyle/>
                    <a:p>
                      <a:pPr algn="l" fontAlgn="b"/>
                      <a:r>
                        <a:rPr lang="en-US" sz="1600" b="1" i="0" u="none" strike="noStrike">
                          <a:solidFill>
                            <a:srgbClr val="000000"/>
                          </a:solidFill>
                          <a:effectLst/>
                          <a:latin typeface="Arial" panose="020B0604020202020204" pitchFamily="34" charset="0"/>
                        </a:rPr>
                        <a:t>Usefulness</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Is this situated in a topic that's worth learning?</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Is the content itself worth learning?</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these scaffolds let me learn enough to still be useful?</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I feel that performing well on the assessment is important?</a:t>
                      </a:r>
                    </a:p>
                  </a:txBody>
                  <a:tcPr marL="9525" marR="9525" marT="19050" marB="19050" anchor="b"/>
                </a:tc>
              </a:tr>
              <a:tr h="0">
                <a:tc>
                  <a:txBody>
                    <a:bodyPr/>
                    <a:lstStyle/>
                    <a:p>
                      <a:pPr algn="l" fontAlgn="b"/>
                      <a:r>
                        <a:rPr lang="en-US" sz="1600" b="1" i="0" u="none" strike="noStrike">
                          <a:solidFill>
                            <a:srgbClr val="000000"/>
                          </a:solidFill>
                          <a:effectLst/>
                          <a:latin typeface="Arial" panose="020B0604020202020204" pitchFamily="34" charset="0"/>
                        </a:rPr>
                        <a:t>Success</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I believe I can understand this context?</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I believe I can understand this material?</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these scaffolds hinder me or help me?</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Can I suceed at this assessment?</a:t>
                      </a:r>
                    </a:p>
                  </a:txBody>
                  <a:tcPr marL="9525" marR="9525" marT="19050" marB="19050" anchor="b"/>
                </a:tc>
              </a:tr>
              <a:tr h="0">
                <a:tc>
                  <a:txBody>
                    <a:bodyPr/>
                    <a:lstStyle/>
                    <a:p>
                      <a:pPr algn="l" fontAlgn="b"/>
                      <a:r>
                        <a:rPr lang="en-US" sz="1600" b="1" i="0" u="none" strike="noStrike">
                          <a:solidFill>
                            <a:srgbClr val="000000"/>
                          </a:solidFill>
                          <a:effectLst/>
                          <a:latin typeface="Arial" panose="020B0604020202020204" pitchFamily="34" charset="0"/>
                        </a:rPr>
                        <a:t>Interest</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Is this situated in something I find boring/interesting?</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Is the material inherently interesting?</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the scaffolds support my interest in the activity or detract from the experience?</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Am I interested in the assessment experience?</a:t>
                      </a:r>
                    </a:p>
                  </a:txBody>
                  <a:tcPr marL="9525" marR="9525" marT="19050" marB="19050" anchor="b"/>
                </a:tc>
              </a:tr>
              <a:tr h="0">
                <a:tc>
                  <a:txBody>
                    <a:bodyPr/>
                    <a:lstStyle/>
                    <a:p>
                      <a:pPr algn="l" fontAlgn="b"/>
                      <a:r>
                        <a:rPr lang="en-US" sz="1600" b="1" i="0" u="none" strike="noStrike" dirty="0">
                          <a:solidFill>
                            <a:srgbClr val="000000"/>
                          </a:solidFill>
                          <a:effectLst/>
                          <a:latin typeface="Arial" panose="020B0604020202020204" pitchFamily="34" charset="0"/>
                        </a:rPr>
                        <a:t>Caring</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Does the context give opportunities for the instructor and peers to show they care?</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Does the content give opportunities for the instructor and peers to show they care?</a:t>
                      </a:r>
                    </a:p>
                  </a:txBody>
                  <a:tcPr marL="9525" marR="9525" marT="19050" marB="19050" anchor="b"/>
                </a:tc>
                <a:tc>
                  <a:txBody>
                    <a:bodyPr/>
                    <a:lstStyle/>
                    <a:p>
                      <a:pPr algn="l" fontAlgn="b"/>
                      <a:r>
                        <a:rPr lang="en-US" sz="1600" b="0" i="0" u="none" strike="noStrike" dirty="0">
                          <a:solidFill>
                            <a:srgbClr val="000000"/>
                          </a:solidFill>
                          <a:effectLst/>
                          <a:latin typeface="Arial" panose="020B0604020202020204" pitchFamily="34" charset="0"/>
                        </a:rPr>
                        <a:t>Do the scaffolds give opportunities for the instructor and peers to </a:t>
                      </a:r>
                      <a:r>
                        <a:rPr lang="en-US" sz="1600" b="0" i="0" u="none" strike="noStrike" dirty="0" smtClean="0">
                          <a:solidFill>
                            <a:srgbClr val="000000"/>
                          </a:solidFill>
                          <a:effectLst/>
                          <a:latin typeface="Arial" panose="020B0604020202020204" pitchFamily="34" charset="0"/>
                        </a:rPr>
                        <a:t>provide support?</a:t>
                      </a:r>
                      <a:endParaRPr lang="en-US" sz="1600" b="0" i="0" u="none" strike="noStrike" dirty="0">
                        <a:solidFill>
                          <a:srgbClr val="000000"/>
                        </a:solidFill>
                        <a:effectLst/>
                        <a:latin typeface="Arial" panose="020B0604020202020204" pitchFamily="34" charset="0"/>
                      </a:endParaRPr>
                    </a:p>
                  </a:txBody>
                  <a:tcPr marL="9525" marR="9525" marT="19050" marB="19050" anchor="b"/>
                </a:tc>
                <a:tc>
                  <a:txBody>
                    <a:bodyPr/>
                    <a:lstStyle/>
                    <a:p>
                      <a:pPr algn="l" fontAlgn="b"/>
                      <a:r>
                        <a:rPr lang="en-US" sz="1600" b="0" i="0" u="none" strike="noStrike" dirty="0">
                          <a:solidFill>
                            <a:srgbClr val="000000"/>
                          </a:solidFill>
                          <a:effectLst/>
                          <a:latin typeface="Arial" panose="020B0604020202020204" pitchFamily="34" charset="0"/>
                        </a:rPr>
                        <a:t>Does the assessment give opportunities for the instructor and peers to show they care?</a:t>
                      </a:r>
                    </a:p>
                  </a:txBody>
                  <a:tcPr marL="9525" marR="9525" marT="19050" marB="19050" anchor="b"/>
                </a:tc>
              </a:tr>
            </a:tbl>
          </a:graphicData>
        </a:graphic>
      </p:graphicFrame>
    </p:spTree>
    <p:extLst>
      <p:ext uri="{BB962C8B-B14F-4D97-AF65-F5344CB8AC3E}">
        <p14:creationId xmlns:p14="http://schemas.microsoft.com/office/powerpoint/2010/main" val="307531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Situated Learning vs. Motivation</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18</a:t>
            </a:fld>
            <a:r>
              <a:rPr lang="en-US" smtClean="0"/>
              <a:t> </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698644246"/>
              </p:ext>
            </p:extLst>
          </p:nvPr>
        </p:nvGraphicFramePr>
        <p:xfrm>
          <a:off x="133643" y="1283976"/>
          <a:ext cx="11924715" cy="5387340"/>
        </p:xfrm>
        <a:graphic>
          <a:graphicData uri="http://schemas.openxmlformats.org/drawingml/2006/table">
            <a:tbl>
              <a:tblPr firstRow="1" bandRow="1">
                <a:tableStyleId>{5C22544A-7EE6-4342-B048-85BDC9FD1C3A}</a:tableStyleId>
              </a:tblPr>
              <a:tblGrid>
                <a:gridCol w="2384943"/>
                <a:gridCol w="2384943"/>
                <a:gridCol w="2384943"/>
                <a:gridCol w="2384943"/>
                <a:gridCol w="2384943"/>
              </a:tblGrid>
              <a:tr h="0">
                <a:tc>
                  <a:txBody>
                    <a:bodyPr/>
                    <a:lstStyle/>
                    <a:p>
                      <a:pPr algn="l" fontAlgn="b"/>
                      <a:r>
                        <a:rPr lang="en-US" sz="1600" b="1" i="0" u="none" strike="noStrike" dirty="0">
                          <a:solidFill>
                            <a:srgbClr val="000000"/>
                          </a:solidFill>
                          <a:effectLst/>
                          <a:latin typeface="Arial" panose="020B0604020202020204" pitchFamily="34" charset="0"/>
                        </a:rPr>
                        <a:t>Situated Learning Component:</a:t>
                      </a:r>
                    </a:p>
                  </a:txBody>
                  <a:tcPr marL="9525" marR="9525" marT="19050" marB="19050" anchor="b"/>
                </a:tc>
                <a:tc>
                  <a:txBody>
                    <a:bodyPr/>
                    <a:lstStyle/>
                    <a:p>
                      <a:pPr algn="l" fontAlgn="b"/>
                      <a:r>
                        <a:rPr lang="en-US" sz="1600" b="1" i="0" u="none" strike="noStrike">
                          <a:solidFill>
                            <a:srgbClr val="000000"/>
                          </a:solidFill>
                          <a:effectLst/>
                          <a:latin typeface="Arial" panose="020B0604020202020204" pitchFamily="34" charset="0"/>
                        </a:rPr>
                        <a:t>Context</a:t>
                      </a:r>
                    </a:p>
                  </a:txBody>
                  <a:tcPr marL="9525" marR="9525" marT="19050" marB="19050" anchor="b"/>
                </a:tc>
                <a:tc>
                  <a:txBody>
                    <a:bodyPr/>
                    <a:lstStyle/>
                    <a:p>
                      <a:pPr algn="l" fontAlgn="b"/>
                      <a:r>
                        <a:rPr lang="en-US" sz="1600" b="1" i="0" u="none" strike="noStrike">
                          <a:solidFill>
                            <a:srgbClr val="000000"/>
                          </a:solidFill>
                          <a:effectLst/>
                          <a:latin typeface="Arial" panose="020B0604020202020204" pitchFamily="34" charset="0"/>
                        </a:rPr>
                        <a:t>Content</a:t>
                      </a:r>
                    </a:p>
                  </a:txBody>
                  <a:tcPr marL="9525" marR="9525" marT="19050" marB="19050" anchor="b"/>
                </a:tc>
                <a:tc>
                  <a:txBody>
                    <a:bodyPr/>
                    <a:lstStyle/>
                    <a:p>
                      <a:pPr algn="l" fontAlgn="b"/>
                      <a:r>
                        <a:rPr lang="en-US" sz="1600" b="1" i="0" u="none" strike="noStrike">
                          <a:solidFill>
                            <a:srgbClr val="000000"/>
                          </a:solidFill>
                          <a:effectLst/>
                          <a:latin typeface="Arial" panose="020B0604020202020204" pitchFamily="34" charset="0"/>
                        </a:rPr>
                        <a:t>Facilitations</a:t>
                      </a:r>
                    </a:p>
                  </a:txBody>
                  <a:tcPr marL="9525" marR="9525" marT="19050" marB="19050" anchor="b"/>
                </a:tc>
                <a:tc>
                  <a:txBody>
                    <a:bodyPr/>
                    <a:lstStyle/>
                    <a:p>
                      <a:pPr algn="l" fontAlgn="b"/>
                      <a:r>
                        <a:rPr lang="en-US" sz="1600" b="1" i="0" u="none" strike="noStrike" dirty="0">
                          <a:solidFill>
                            <a:srgbClr val="000000"/>
                          </a:solidFill>
                          <a:effectLst/>
                          <a:latin typeface="Arial" panose="020B0604020202020204" pitchFamily="34" charset="0"/>
                        </a:rPr>
                        <a:t>Assessment</a:t>
                      </a:r>
                    </a:p>
                  </a:txBody>
                  <a:tcPr marL="9525" marR="9525" marT="19050" marB="19050" anchor="b"/>
                </a:tc>
              </a:tr>
              <a:tr h="0">
                <a:tc>
                  <a:txBody>
                    <a:bodyPr/>
                    <a:lstStyle/>
                    <a:p>
                      <a:pPr algn="l" fontAlgn="b"/>
                      <a:r>
                        <a:rPr lang="en-US" sz="1600" b="1" i="0" u="none" strike="noStrike" dirty="0">
                          <a:solidFill>
                            <a:srgbClr val="000000"/>
                          </a:solidFill>
                          <a:effectLst/>
                          <a:latin typeface="Arial" panose="020B0604020202020204" pitchFamily="34" charset="0"/>
                        </a:rPr>
                        <a:t>Example</a:t>
                      </a:r>
                    </a:p>
                  </a:txBody>
                  <a:tcPr marL="9525" marR="9525" marT="19050" marB="19050" anchor="b"/>
                </a:tc>
                <a:tc>
                  <a:txBody>
                    <a:bodyPr/>
                    <a:lstStyle/>
                    <a:p>
                      <a:pPr algn="l" fontAlgn="b"/>
                      <a:r>
                        <a:rPr lang="en-US" sz="1600" b="0" i="1" u="none" strike="noStrike">
                          <a:solidFill>
                            <a:srgbClr val="000000"/>
                          </a:solidFill>
                          <a:effectLst/>
                          <a:latin typeface="Arial" panose="020B0604020202020204" pitchFamily="34" charset="0"/>
                        </a:rPr>
                        <a:t>"Game Design"</a:t>
                      </a:r>
                    </a:p>
                  </a:txBody>
                  <a:tcPr marL="9525" marR="9525" marT="19050" marB="19050" anchor="b"/>
                </a:tc>
                <a:tc>
                  <a:txBody>
                    <a:bodyPr/>
                    <a:lstStyle/>
                    <a:p>
                      <a:pPr algn="l" fontAlgn="b"/>
                      <a:r>
                        <a:rPr lang="en-US" sz="1600" b="0" i="1" u="none" strike="noStrike">
                          <a:solidFill>
                            <a:srgbClr val="000000"/>
                          </a:solidFill>
                          <a:effectLst/>
                          <a:latin typeface="Arial" panose="020B0604020202020204" pitchFamily="34" charset="0"/>
                        </a:rPr>
                        <a:t>"For Loops"</a:t>
                      </a:r>
                    </a:p>
                  </a:txBody>
                  <a:tcPr marL="9525" marR="9525" marT="19050" marB="19050" anchor="b"/>
                </a:tc>
                <a:tc>
                  <a:txBody>
                    <a:bodyPr/>
                    <a:lstStyle/>
                    <a:p>
                      <a:pPr algn="l" fontAlgn="b"/>
                      <a:r>
                        <a:rPr lang="en-US" sz="1600" b="0" i="1" u="none" strike="noStrike" dirty="0">
                          <a:solidFill>
                            <a:srgbClr val="000000"/>
                          </a:solidFill>
                          <a:effectLst/>
                          <a:latin typeface="Arial" panose="020B0604020202020204" pitchFamily="34" charset="0"/>
                        </a:rPr>
                        <a:t>Blocks-based environment, </a:t>
                      </a:r>
                      <a:r>
                        <a:rPr lang="en-US" sz="1600" b="0" i="1" u="none" strike="noStrike" dirty="0" smtClean="0">
                          <a:solidFill>
                            <a:srgbClr val="000000"/>
                          </a:solidFill>
                          <a:effectLst/>
                          <a:latin typeface="Arial" panose="020B0604020202020204" pitchFamily="34" charset="0"/>
                        </a:rPr>
                        <a:t>teaching </a:t>
                      </a:r>
                      <a:r>
                        <a:rPr lang="en-US" sz="1600" b="0" i="1" u="none" strike="noStrike" dirty="0">
                          <a:solidFill>
                            <a:srgbClr val="000000"/>
                          </a:solidFill>
                          <a:effectLst/>
                          <a:latin typeface="Arial" panose="020B0604020202020204" pitchFamily="34" charset="0"/>
                        </a:rPr>
                        <a:t>assistants, etc.</a:t>
                      </a:r>
                    </a:p>
                  </a:txBody>
                  <a:tcPr marL="9525" marR="9525" marT="19050" marB="19050" anchor="b"/>
                </a:tc>
                <a:tc>
                  <a:txBody>
                    <a:bodyPr/>
                    <a:lstStyle/>
                    <a:p>
                      <a:pPr algn="l" fontAlgn="b"/>
                      <a:r>
                        <a:rPr lang="en-US" sz="1600" b="0" i="1" u="none" strike="noStrike">
                          <a:solidFill>
                            <a:srgbClr val="000000"/>
                          </a:solidFill>
                          <a:effectLst/>
                          <a:latin typeface="Arial" panose="020B0604020202020204" pitchFamily="34" charset="0"/>
                        </a:rPr>
                        <a:t>Exams, performance review, code review</a:t>
                      </a:r>
                    </a:p>
                  </a:txBody>
                  <a:tcPr marL="9525" marR="9525" marT="19050" marB="19050" anchor="b"/>
                </a:tc>
              </a:tr>
              <a:tr h="0">
                <a:tc>
                  <a:txBody>
                    <a:bodyPr/>
                    <a:lstStyle/>
                    <a:p>
                      <a:pPr algn="l" fontAlgn="b"/>
                      <a:r>
                        <a:rPr lang="en-US" sz="1600" b="1" i="0" u="none" strike="noStrike">
                          <a:solidFill>
                            <a:srgbClr val="000000"/>
                          </a:solidFill>
                          <a:effectLst/>
                          <a:latin typeface="Arial" panose="020B0604020202020204" pitchFamily="34" charset="0"/>
                        </a:rPr>
                        <a:t>eMpowerment</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Am I restricted by the context to explore what I want?</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I have control over the depth/breadth/direction of what I am learning?</a:t>
                      </a:r>
                    </a:p>
                  </a:txBody>
                  <a:tcPr marL="9525" marR="9525" marT="19050" marB="19050" anchor="b"/>
                </a:tc>
                <a:tc>
                  <a:txBody>
                    <a:bodyPr/>
                    <a:lstStyle/>
                    <a:p>
                      <a:pPr algn="l" fontAlgn="b"/>
                      <a:r>
                        <a:rPr lang="en-US" sz="1600" b="0" i="0" u="none" strike="noStrike" dirty="0">
                          <a:solidFill>
                            <a:srgbClr val="000000"/>
                          </a:solidFill>
                          <a:effectLst/>
                          <a:latin typeface="Arial" panose="020B0604020202020204" pitchFamily="34" charset="0"/>
                        </a:rPr>
                        <a:t>Do these scaffolds let me accomplish things I couldn't</a:t>
                      </a:r>
                      <a:r>
                        <a:rPr lang="en-US" sz="1600" b="0" i="0" u="none" strike="noStrike" dirty="0" smtClean="0">
                          <a:solidFill>
                            <a:srgbClr val="000000"/>
                          </a:solidFill>
                          <a:effectLst/>
                          <a:latin typeface="Arial" panose="020B0604020202020204" pitchFamily="34" charset="0"/>
                        </a:rPr>
                        <a:t>?</a:t>
                      </a:r>
                      <a:endParaRPr lang="en-US" sz="1600" b="0" i="0" u="none" strike="noStrike" dirty="0">
                        <a:solidFill>
                          <a:srgbClr val="000000"/>
                        </a:solidFill>
                        <a:effectLst/>
                        <a:latin typeface="Arial" panose="020B0604020202020204" pitchFamily="34" charset="0"/>
                      </a:endParaRPr>
                    </a:p>
                  </a:txBody>
                  <a:tcPr marL="9525" marR="9525" marT="19050" marB="19050" anchor="b"/>
                </a:tc>
                <a:tc>
                  <a:txBody>
                    <a:bodyPr/>
                    <a:lstStyle/>
                    <a:p>
                      <a:pPr algn="l" fontAlgn="b"/>
                      <a:r>
                        <a:rPr lang="en-US" sz="1600" b="0" i="0" u="none" strike="noStrike" dirty="0" smtClean="0">
                          <a:solidFill>
                            <a:srgbClr val="000000"/>
                          </a:solidFill>
                          <a:effectLst/>
                          <a:latin typeface="Arial" panose="020B0604020202020204" pitchFamily="34" charset="0"/>
                        </a:rPr>
                        <a:t>Can I explore </a:t>
                      </a:r>
                      <a:r>
                        <a:rPr lang="en-US" sz="1600" b="0" i="0" u="none" strike="noStrike" dirty="0">
                          <a:solidFill>
                            <a:srgbClr val="000000"/>
                          </a:solidFill>
                          <a:effectLst/>
                          <a:latin typeface="Arial" panose="020B0604020202020204" pitchFamily="34" charset="0"/>
                        </a:rPr>
                        <a:t>my limitations and successes in this assessment?</a:t>
                      </a:r>
                    </a:p>
                  </a:txBody>
                  <a:tcPr marL="9525" marR="9525" marT="19050" marB="19050" anchor="b"/>
                </a:tc>
              </a:tr>
              <a:tr h="0">
                <a:tc>
                  <a:txBody>
                    <a:bodyPr/>
                    <a:lstStyle/>
                    <a:p>
                      <a:pPr algn="l" fontAlgn="b"/>
                      <a:r>
                        <a:rPr lang="en-US" sz="1600" b="1" i="0" u="none" strike="noStrike">
                          <a:solidFill>
                            <a:srgbClr val="000000"/>
                          </a:solidFill>
                          <a:effectLst/>
                          <a:latin typeface="Arial" panose="020B0604020202020204" pitchFamily="34" charset="0"/>
                        </a:rPr>
                        <a:t>Usefulness</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Is this situated in a topic that's worth learning?</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Is the content itself worth learning?</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these scaffolds let me learn enough to still be useful?</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I feel that performing well on the assessment is important?</a:t>
                      </a:r>
                    </a:p>
                  </a:txBody>
                  <a:tcPr marL="9525" marR="9525" marT="19050" marB="19050" anchor="b"/>
                </a:tc>
              </a:tr>
              <a:tr h="0">
                <a:tc>
                  <a:txBody>
                    <a:bodyPr/>
                    <a:lstStyle/>
                    <a:p>
                      <a:pPr algn="l" fontAlgn="b"/>
                      <a:r>
                        <a:rPr lang="en-US" sz="1600" b="1" i="0" u="none" strike="noStrike">
                          <a:solidFill>
                            <a:srgbClr val="000000"/>
                          </a:solidFill>
                          <a:effectLst/>
                          <a:latin typeface="Arial" panose="020B0604020202020204" pitchFamily="34" charset="0"/>
                        </a:rPr>
                        <a:t>Success</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I believe I can understand this context?</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I believe I can understand this material?</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these scaffolds hinder me or help me?</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Can I suceed at this assessment?</a:t>
                      </a:r>
                    </a:p>
                  </a:txBody>
                  <a:tcPr marL="9525" marR="9525" marT="19050" marB="19050" anchor="b"/>
                </a:tc>
              </a:tr>
              <a:tr h="0">
                <a:tc>
                  <a:txBody>
                    <a:bodyPr/>
                    <a:lstStyle/>
                    <a:p>
                      <a:pPr algn="l" fontAlgn="b"/>
                      <a:r>
                        <a:rPr lang="en-US" sz="1600" b="1" i="0" u="none" strike="noStrike">
                          <a:solidFill>
                            <a:srgbClr val="000000"/>
                          </a:solidFill>
                          <a:effectLst/>
                          <a:latin typeface="Arial" panose="020B0604020202020204" pitchFamily="34" charset="0"/>
                        </a:rPr>
                        <a:t>Interest</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Is this situated in something I find boring/interesting?</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Is the material inherently interesting?</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 the scaffolds support my interest in the activity or detract from the experience?</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Am I interested in the assessment experience?</a:t>
                      </a:r>
                    </a:p>
                  </a:txBody>
                  <a:tcPr marL="9525" marR="9525" marT="19050" marB="19050" anchor="b"/>
                </a:tc>
              </a:tr>
              <a:tr h="0">
                <a:tc>
                  <a:txBody>
                    <a:bodyPr/>
                    <a:lstStyle/>
                    <a:p>
                      <a:pPr algn="l" fontAlgn="b"/>
                      <a:r>
                        <a:rPr lang="en-US" sz="1600" b="1" i="0" u="none" strike="noStrike" dirty="0">
                          <a:solidFill>
                            <a:srgbClr val="000000"/>
                          </a:solidFill>
                          <a:effectLst/>
                          <a:latin typeface="Arial" panose="020B0604020202020204" pitchFamily="34" charset="0"/>
                        </a:rPr>
                        <a:t>Caring</a:t>
                      </a:r>
                    </a:p>
                  </a:txBody>
                  <a:tcPr marL="9525" marR="9525" marT="19050" marB="19050" anchor="b"/>
                </a:tc>
                <a:tc>
                  <a:txBody>
                    <a:bodyPr/>
                    <a:lstStyle/>
                    <a:p>
                      <a:pPr algn="l" fontAlgn="b"/>
                      <a:r>
                        <a:rPr lang="en-US" sz="1600" b="0" i="0" u="none" strike="noStrike" dirty="0">
                          <a:solidFill>
                            <a:srgbClr val="000000"/>
                          </a:solidFill>
                          <a:effectLst/>
                          <a:latin typeface="Arial" panose="020B0604020202020204" pitchFamily="34" charset="0"/>
                        </a:rPr>
                        <a:t>Does the context give opportunities for the instructor and peers to show they care?</a:t>
                      </a:r>
                    </a:p>
                  </a:txBody>
                  <a:tcPr marL="9525" marR="9525" marT="19050" marB="19050" anchor="b"/>
                </a:tc>
                <a:tc>
                  <a:txBody>
                    <a:bodyPr/>
                    <a:lstStyle/>
                    <a:p>
                      <a:pPr algn="l" fontAlgn="b"/>
                      <a:r>
                        <a:rPr lang="en-US" sz="1600" b="0" i="0" u="none" strike="noStrike">
                          <a:solidFill>
                            <a:srgbClr val="000000"/>
                          </a:solidFill>
                          <a:effectLst/>
                          <a:latin typeface="Arial" panose="020B0604020202020204" pitchFamily="34" charset="0"/>
                        </a:rPr>
                        <a:t>Does the content give opportunities for the instructor and peers to show they care?</a:t>
                      </a:r>
                    </a:p>
                  </a:txBody>
                  <a:tcPr marL="9525" marR="9525" marT="19050" marB="19050" anchor="b"/>
                </a:tc>
                <a:tc>
                  <a:txBody>
                    <a:bodyPr/>
                    <a:lstStyle/>
                    <a:p>
                      <a:pPr algn="l" fontAlgn="b"/>
                      <a:r>
                        <a:rPr lang="en-US" sz="1600" b="0" i="0" u="none" strike="noStrike" dirty="0">
                          <a:solidFill>
                            <a:srgbClr val="000000"/>
                          </a:solidFill>
                          <a:effectLst/>
                          <a:latin typeface="Arial" panose="020B0604020202020204" pitchFamily="34" charset="0"/>
                        </a:rPr>
                        <a:t>Do the scaffolds give opportunities for the instructor and peers to </a:t>
                      </a:r>
                      <a:r>
                        <a:rPr lang="en-US" sz="1600" b="0" i="0" u="none" strike="noStrike" dirty="0" smtClean="0">
                          <a:solidFill>
                            <a:srgbClr val="000000"/>
                          </a:solidFill>
                          <a:effectLst/>
                          <a:latin typeface="Arial" panose="020B0604020202020204" pitchFamily="34" charset="0"/>
                        </a:rPr>
                        <a:t>provide support?</a:t>
                      </a:r>
                      <a:endParaRPr lang="en-US" sz="1600" b="0" i="0" u="none" strike="noStrike" dirty="0">
                        <a:solidFill>
                          <a:srgbClr val="000000"/>
                        </a:solidFill>
                        <a:effectLst/>
                        <a:latin typeface="Arial" panose="020B0604020202020204" pitchFamily="34" charset="0"/>
                      </a:endParaRPr>
                    </a:p>
                  </a:txBody>
                  <a:tcPr marL="9525" marR="9525" marT="19050" marB="19050" anchor="b"/>
                </a:tc>
                <a:tc>
                  <a:txBody>
                    <a:bodyPr/>
                    <a:lstStyle/>
                    <a:p>
                      <a:pPr algn="l" fontAlgn="b"/>
                      <a:r>
                        <a:rPr lang="en-US" sz="1600" b="0" i="0" u="none" strike="noStrike" dirty="0">
                          <a:solidFill>
                            <a:srgbClr val="000000"/>
                          </a:solidFill>
                          <a:effectLst/>
                          <a:latin typeface="Arial" panose="020B0604020202020204" pitchFamily="34" charset="0"/>
                        </a:rPr>
                        <a:t>Does the assessment give opportunities for the instructor and peers to show they care?</a:t>
                      </a:r>
                    </a:p>
                  </a:txBody>
                  <a:tcPr marL="9525" marR="9525" marT="19050" marB="19050" anchor="b"/>
                </a:tc>
              </a:tr>
            </a:tbl>
          </a:graphicData>
        </a:graphic>
      </p:graphicFrame>
      <p:sp>
        <p:nvSpPr>
          <p:cNvPr id="3" name="Rectangle 2"/>
          <p:cNvSpPr/>
          <p:nvPr/>
        </p:nvSpPr>
        <p:spPr>
          <a:xfrm>
            <a:off x="2482946" y="1283976"/>
            <a:ext cx="2398543" cy="5387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5533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p:cNvSpPr/>
          <p:nvPr/>
        </p:nvSpPr>
        <p:spPr>
          <a:xfrm>
            <a:off x="707916" y="3100039"/>
            <a:ext cx="11108946" cy="321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Rectangle 26"/>
          <p:cNvSpPr/>
          <p:nvPr/>
        </p:nvSpPr>
        <p:spPr>
          <a:xfrm>
            <a:off x="707917" y="3476128"/>
            <a:ext cx="5554473" cy="321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Rectangle 27"/>
          <p:cNvSpPr/>
          <p:nvPr/>
        </p:nvSpPr>
        <p:spPr>
          <a:xfrm>
            <a:off x="707917" y="3852217"/>
            <a:ext cx="5554473" cy="321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9" name="Rectangle 28"/>
          <p:cNvSpPr/>
          <p:nvPr/>
        </p:nvSpPr>
        <p:spPr>
          <a:xfrm>
            <a:off x="4484958" y="4217448"/>
            <a:ext cx="7331904" cy="321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Rectangle 29"/>
          <p:cNvSpPr/>
          <p:nvPr/>
        </p:nvSpPr>
        <p:spPr>
          <a:xfrm>
            <a:off x="4484958" y="4619181"/>
            <a:ext cx="5554473" cy="321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ectangle 30"/>
          <p:cNvSpPr/>
          <p:nvPr/>
        </p:nvSpPr>
        <p:spPr>
          <a:xfrm>
            <a:off x="8150151" y="4980484"/>
            <a:ext cx="3665952" cy="321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 name="Rectangle 31"/>
          <p:cNvSpPr/>
          <p:nvPr/>
        </p:nvSpPr>
        <p:spPr>
          <a:xfrm>
            <a:off x="707916" y="5356573"/>
            <a:ext cx="3665952" cy="321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Rectangle 32"/>
          <p:cNvSpPr/>
          <p:nvPr/>
        </p:nvSpPr>
        <p:spPr>
          <a:xfrm>
            <a:off x="8150151" y="5721967"/>
            <a:ext cx="3665952" cy="321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Rectangle 33"/>
          <p:cNvSpPr/>
          <p:nvPr/>
        </p:nvSpPr>
        <p:spPr>
          <a:xfrm>
            <a:off x="707916" y="6108751"/>
            <a:ext cx="3665952" cy="321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Content</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19</a:t>
            </a:fld>
            <a:r>
              <a:rPr lang="en-US" smtClean="0"/>
              <a:t> </a:t>
            </a:r>
            <a:endParaRPr lang="en-US" dirty="0"/>
          </a:p>
        </p:txBody>
      </p:sp>
      <p:sp>
        <p:nvSpPr>
          <p:cNvPr id="6" name="TextBox 5"/>
          <p:cNvSpPr txBox="1"/>
          <p:nvPr/>
        </p:nvSpPr>
        <p:spPr>
          <a:xfrm>
            <a:off x="1210146" y="6043720"/>
            <a:ext cx="1701107" cy="400110"/>
          </a:xfrm>
          <a:prstGeom prst="rect">
            <a:avLst/>
          </a:prstGeom>
          <a:noFill/>
        </p:spPr>
        <p:txBody>
          <a:bodyPr wrap="none" rtlCol="0">
            <a:spAutoFit/>
          </a:bodyPr>
          <a:lstStyle/>
          <a:p>
            <a:r>
              <a:rPr lang="en-US" sz="2000" b="1" dirty="0" smtClean="0"/>
              <a:t>Social Impacts</a:t>
            </a:r>
            <a:endParaRPr lang="en-US" sz="2000" b="1" dirty="0"/>
          </a:p>
        </p:txBody>
      </p:sp>
      <p:sp>
        <p:nvSpPr>
          <p:cNvPr id="7" name="TextBox 6"/>
          <p:cNvSpPr txBox="1"/>
          <p:nvPr/>
        </p:nvSpPr>
        <p:spPr>
          <a:xfrm>
            <a:off x="1166530" y="3057412"/>
            <a:ext cx="1620187" cy="400110"/>
          </a:xfrm>
          <a:prstGeom prst="rect">
            <a:avLst/>
          </a:prstGeom>
          <a:noFill/>
        </p:spPr>
        <p:txBody>
          <a:bodyPr wrap="none" rtlCol="0">
            <a:spAutoFit/>
          </a:bodyPr>
          <a:lstStyle/>
          <a:p>
            <a:r>
              <a:rPr lang="en-US" sz="2000" b="1" dirty="0" smtClean="0"/>
              <a:t>Programming</a:t>
            </a:r>
            <a:endParaRPr lang="en-US" sz="2000" b="1" dirty="0"/>
          </a:p>
        </p:txBody>
      </p:sp>
      <p:sp>
        <p:nvSpPr>
          <p:cNvPr id="8" name="TextBox 7"/>
          <p:cNvSpPr txBox="1"/>
          <p:nvPr/>
        </p:nvSpPr>
        <p:spPr>
          <a:xfrm>
            <a:off x="9001152" y="4962469"/>
            <a:ext cx="1834413" cy="400110"/>
          </a:xfrm>
          <a:prstGeom prst="rect">
            <a:avLst/>
          </a:prstGeom>
          <a:noFill/>
        </p:spPr>
        <p:txBody>
          <a:bodyPr wrap="none" rtlCol="0">
            <a:spAutoFit/>
          </a:bodyPr>
          <a:lstStyle/>
          <a:p>
            <a:r>
              <a:rPr lang="en-US" sz="2000" b="1" dirty="0" smtClean="0"/>
              <a:t>Data Structures</a:t>
            </a:r>
            <a:endParaRPr lang="en-US" sz="2000" b="1" dirty="0"/>
          </a:p>
        </p:txBody>
      </p:sp>
      <p:sp>
        <p:nvSpPr>
          <p:cNvPr id="9" name="TextBox 8"/>
          <p:cNvSpPr txBox="1"/>
          <p:nvPr/>
        </p:nvSpPr>
        <p:spPr>
          <a:xfrm>
            <a:off x="5826944" y="4204285"/>
            <a:ext cx="2463303" cy="400110"/>
          </a:xfrm>
          <a:prstGeom prst="rect">
            <a:avLst/>
          </a:prstGeom>
          <a:noFill/>
        </p:spPr>
        <p:txBody>
          <a:bodyPr wrap="none" rtlCol="0">
            <a:spAutoFit/>
          </a:bodyPr>
          <a:lstStyle/>
          <a:p>
            <a:r>
              <a:rPr lang="en-US" sz="2000" b="1" dirty="0" smtClean="0"/>
              <a:t>Software Engineering</a:t>
            </a:r>
            <a:endParaRPr lang="en-US" sz="2000" b="1" dirty="0"/>
          </a:p>
        </p:txBody>
      </p:sp>
      <p:sp>
        <p:nvSpPr>
          <p:cNvPr id="11" name="TextBox 10"/>
          <p:cNvSpPr txBox="1"/>
          <p:nvPr/>
        </p:nvSpPr>
        <p:spPr>
          <a:xfrm>
            <a:off x="1424196" y="3828196"/>
            <a:ext cx="1087157" cy="400110"/>
          </a:xfrm>
          <a:prstGeom prst="rect">
            <a:avLst/>
          </a:prstGeom>
          <a:noFill/>
        </p:spPr>
        <p:txBody>
          <a:bodyPr wrap="none" rtlCol="0">
            <a:spAutoFit/>
          </a:bodyPr>
          <a:lstStyle/>
          <a:p>
            <a:r>
              <a:rPr lang="en-US" sz="2000" b="1" dirty="0" smtClean="0"/>
              <a:t>Decision</a:t>
            </a:r>
            <a:endParaRPr lang="en-US" sz="2000" b="1" dirty="0"/>
          </a:p>
        </p:txBody>
      </p:sp>
      <p:sp>
        <p:nvSpPr>
          <p:cNvPr id="12" name="TextBox 11"/>
          <p:cNvSpPr txBox="1"/>
          <p:nvPr/>
        </p:nvSpPr>
        <p:spPr>
          <a:xfrm>
            <a:off x="1262388" y="5324014"/>
            <a:ext cx="1410771" cy="400110"/>
          </a:xfrm>
          <a:prstGeom prst="rect">
            <a:avLst/>
          </a:prstGeom>
          <a:noFill/>
        </p:spPr>
        <p:txBody>
          <a:bodyPr wrap="none" rtlCol="0">
            <a:spAutoFit/>
          </a:bodyPr>
          <a:lstStyle/>
          <a:p>
            <a:r>
              <a:rPr lang="en-US" sz="2000" b="1" dirty="0" smtClean="0"/>
              <a:t>Abstraction</a:t>
            </a:r>
            <a:endParaRPr lang="en-US" sz="2000" b="1" dirty="0"/>
          </a:p>
        </p:txBody>
      </p:sp>
      <p:sp>
        <p:nvSpPr>
          <p:cNvPr id="13" name="TextBox 12"/>
          <p:cNvSpPr txBox="1"/>
          <p:nvPr/>
        </p:nvSpPr>
        <p:spPr>
          <a:xfrm>
            <a:off x="5538991" y="4568364"/>
            <a:ext cx="3403624" cy="400110"/>
          </a:xfrm>
          <a:prstGeom prst="rect">
            <a:avLst/>
          </a:prstGeom>
          <a:noFill/>
        </p:spPr>
        <p:txBody>
          <a:bodyPr wrap="none" rtlCol="0">
            <a:spAutoFit/>
          </a:bodyPr>
          <a:lstStyle/>
          <a:p>
            <a:r>
              <a:rPr lang="en-US" sz="2000" b="1" dirty="0" smtClean="0"/>
              <a:t>Object-Oriented Programming</a:t>
            </a:r>
            <a:endParaRPr lang="en-US" sz="2000" b="1" dirty="0"/>
          </a:p>
        </p:txBody>
      </p:sp>
      <p:sp>
        <p:nvSpPr>
          <p:cNvPr id="14" name="TextBox 13"/>
          <p:cNvSpPr txBox="1"/>
          <p:nvPr/>
        </p:nvSpPr>
        <p:spPr>
          <a:xfrm>
            <a:off x="8909492" y="5703917"/>
            <a:ext cx="2017732" cy="400110"/>
          </a:xfrm>
          <a:prstGeom prst="rect">
            <a:avLst/>
          </a:prstGeom>
          <a:noFill/>
        </p:spPr>
        <p:txBody>
          <a:bodyPr wrap="none" rtlCol="0">
            <a:spAutoFit/>
          </a:bodyPr>
          <a:lstStyle/>
          <a:p>
            <a:r>
              <a:rPr lang="en-US" sz="2000" b="1" dirty="0" smtClean="0"/>
              <a:t>Program Analysis</a:t>
            </a:r>
            <a:endParaRPr lang="en-US" sz="2000" b="1" dirty="0"/>
          </a:p>
        </p:txBody>
      </p:sp>
      <p:sp>
        <p:nvSpPr>
          <p:cNvPr id="15" name="TextBox 14"/>
          <p:cNvSpPr txBox="1"/>
          <p:nvPr/>
        </p:nvSpPr>
        <p:spPr>
          <a:xfrm>
            <a:off x="1424196" y="3464419"/>
            <a:ext cx="1104854" cy="400110"/>
          </a:xfrm>
          <a:prstGeom prst="rect">
            <a:avLst/>
          </a:prstGeom>
          <a:noFill/>
        </p:spPr>
        <p:txBody>
          <a:bodyPr wrap="none" rtlCol="0">
            <a:spAutoFit/>
          </a:bodyPr>
          <a:lstStyle/>
          <a:p>
            <a:r>
              <a:rPr lang="en-US" sz="2000" b="1" dirty="0" smtClean="0"/>
              <a:t>Iteration</a:t>
            </a:r>
            <a:endParaRPr lang="en-US" sz="2000" b="1" dirty="0"/>
          </a:p>
        </p:txBody>
      </p:sp>
      <p:sp>
        <p:nvSpPr>
          <p:cNvPr id="23" name="TextBox 22"/>
          <p:cNvSpPr txBox="1"/>
          <p:nvPr/>
        </p:nvSpPr>
        <p:spPr>
          <a:xfrm>
            <a:off x="528171" y="2378921"/>
            <a:ext cx="3248518" cy="461665"/>
          </a:xfrm>
          <a:prstGeom prst="rect">
            <a:avLst/>
          </a:prstGeom>
          <a:noFill/>
        </p:spPr>
        <p:txBody>
          <a:bodyPr wrap="none" rtlCol="0">
            <a:spAutoFit/>
          </a:bodyPr>
          <a:lstStyle/>
          <a:p>
            <a:r>
              <a:rPr lang="en-US" sz="2400" b="1" dirty="0" smtClean="0"/>
              <a:t>Computational Thinking</a:t>
            </a:r>
            <a:endParaRPr lang="en-US" sz="2400" b="1" dirty="0"/>
          </a:p>
        </p:txBody>
      </p:sp>
      <p:sp>
        <p:nvSpPr>
          <p:cNvPr id="24" name="TextBox 23"/>
          <p:cNvSpPr txBox="1"/>
          <p:nvPr/>
        </p:nvSpPr>
        <p:spPr>
          <a:xfrm>
            <a:off x="5637064" y="2486344"/>
            <a:ext cx="744114" cy="461665"/>
          </a:xfrm>
          <a:prstGeom prst="rect">
            <a:avLst/>
          </a:prstGeom>
          <a:noFill/>
        </p:spPr>
        <p:txBody>
          <a:bodyPr wrap="none" rtlCol="0">
            <a:spAutoFit/>
          </a:bodyPr>
          <a:lstStyle/>
          <a:p>
            <a:r>
              <a:rPr lang="en-US" sz="2400" b="1" dirty="0" smtClean="0"/>
              <a:t>CS-1</a:t>
            </a:r>
            <a:endParaRPr lang="en-US" sz="2400" b="1" dirty="0"/>
          </a:p>
        </p:txBody>
      </p:sp>
      <p:sp>
        <p:nvSpPr>
          <p:cNvPr id="25" name="TextBox 24"/>
          <p:cNvSpPr txBox="1"/>
          <p:nvPr/>
        </p:nvSpPr>
        <p:spPr>
          <a:xfrm>
            <a:off x="10761386" y="2438781"/>
            <a:ext cx="744114" cy="461665"/>
          </a:xfrm>
          <a:prstGeom prst="rect">
            <a:avLst/>
          </a:prstGeom>
          <a:noFill/>
        </p:spPr>
        <p:txBody>
          <a:bodyPr wrap="none" rtlCol="0">
            <a:spAutoFit/>
          </a:bodyPr>
          <a:lstStyle/>
          <a:p>
            <a:r>
              <a:rPr lang="en-US" sz="2400" b="1" dirty="0" smtClean="0"/>
              <a:t>CS-3</a:t>
            </a:r>
            <a:endParaRPr lang="en-US" sz="2400" b="1" dirty="0"/>
          </a:p>
        </p:txBody>
      </p:sp>
      <p:sp>
        <p:nvSpPr>
          <p:cNvPr id="35" name="TextBox 34"/>
          <p:cNvSpPr txBox="1"/>
          <p:nvPr/>
        </p:nvSpPr>
        <p:spPr>
          <a:xfrm>
            <a:off x="8276698" y="2438780"/>
            <a:ext cx="744114" cy="461665"/>
          </a:xfrm>
          <a:prstGeom prst="rect">
            <a:avLst/>
          </a:prstGeom>
          <a:noFill/>
        </p:spPr>
        <p:txBody>
          <a:bodyPr wrap="none" rtlCol="0">
            <a:spAutoFit/>
          </a:bodyPr>
          <a:lstStyle/>
          <a:p>
            <a:r>
              <a:rPr lang="en-US" sz="2400" b="1" dirty="0" smtClean="0"/>
              <a:t>CS-2</a:t>
            </a:r>
            <a:endParaRPr lang="en-US" sz="2400" b="1" dirty="0"/>
          </a:p>
        </p:txBody>
      </p:sp>
    </p:spTree>
    <p:extLst>
      <p:ext uri="{BB962C8B-B14F-4D97-AF65-F5344CB8AC3E}">
        <p14:creationId xmlns:p14="http://schemas.microsoft.com/office/powerpoint/2010/main" val="66598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t>2</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278653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90846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i="1" dirty="0" smtClean="0"/>
              <a:t>are </a:t>
            </a:r>
            <a:r>
              <a:rPr lang="en-US" dirty="0" smtClean="0"/>
              <a:t>we teaching computing?</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20</a:t>
            </a:fld>
            <a:r>
              <a:rPr lang="en-US" smtClean="0"/>
              <a:t> </a:t>
            </a:r>
            <a:endParaRPr lang="en-US" dirty="0"/>
          </a:p>
        </p:txBody>
      </p:sp>
      <p:pic>
        <p:nvPicPr>
          <p:cNvPr id="10242" name="Picture 2" descr="http://hadoopilluminated.com/hadoop_illuminated/images/tidal_wave_of_data_sca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362" y="2204243"/>
            <a:ext cx="6391275" cy="363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94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Idea: Real-World Data</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21</a:t>
            </a:fld>
            <a:r>
              <a:rPr lang="en-US" smtClean="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68574"/>
            <a:ext cx="4679852" cy="35098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908" y="2268574"/>
            <a:ext cx="5238750" cy="3248025"/>
          </a:xfrm>
          <a:prstGeom prst="rect">
            <a:avLst/>
          </a:prstGeom>
        </p:spPr>
      </p:pic>
    </p:spTree>
    <p:extLst>
      <p:ext uri="{BB962C8B-B14F-4D97-AF65-F5344CB8AC3E}">
        <p14:creationId xmlns:p14="http://schemas.microsoft.com/office/powerpoint/2010/main" val="2374496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a Motivational Context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26733890"/>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Component</a:t>
                      </a:r>
                      <a:endParaRPr lang="en-US" dirty="0"/>
                    </a:p>
                  </a:txBody>
                  <a:tcPr/>
                </a:tc>
                <a:tc>
                  <a:txBody>
                    <a:bodyPr/>
                    <a:lstStyle/>
                    <a:p>
                      <a:r>
                        <a:rPr lang="en-US" dirty="0" smtClean="0"/>
                        <a:t>…</a:t>
                      </a:r>
                      <a:r>
                        <a:rPr lang="en-US" baseline="0" dirty="0" smtClean="0"/>
                        <a:t> Via</a:t>
                      </a:r>
                      <a:endParaRPr lang="en-US" dirty="0"/>
                    </a:p>
                  </a:txBody>
                  <a:tcPr/>
                </a:tc>
              </a:tr>
              <a:tr h="370840">
                <a:tc>
                  <a:txBody>
                    <a:bodyPr/>
                    <a:lstStyle/>
                    <a:p>
                      <a:r>
                        <a:rPr lang="en-US" dirty="0" err="1" smtClean="0"/>
                        <a:t>eMpowerment</a:t>
                      </a:r>
                      <a:endParaRPr lang="en-US" dirty="0"/>
                    </a:p>
                  </a:txBody>
                  <a:tcPr/>
                </a:tc>
                <a:tc>
                  <a:txBody>
                    <a:bodyPr/>
                    <a:lstStyle/>
                    <a:p>
                      <a:r>
                        <a:rPr lang="en-US" dirty="0" smtClean="0"/>
                        <a:t>Freedom to choose datasets</a:t>
                      </a:r>
                      <a:endParaRPr lang="en-US" dirty="0"/>
                    </a:p>
                  </a:txBody>
                  <a:tcPr/>
                </a:tc>
              </a:tr>
              <a:tr h="370840">
                <a:tc>
                  <a:txBody>
                    <a:bodyPr/>
                    <a:lstStyle/>
                    <a:p>
                      <a:r>
                        <a:rPr lang="en-US" dirty="0" smtClean="0"/>
                        <a:t>Usefulness</a:t>
                      </a:r>
                      <a:endParaRPr lang="en-US" dirty="0"/>
                    </a:p>
                  </a:txBody>
                  <a:tcPr/>
                </a:tc>
                <a:tc>
                  <a:txBody>
                    <a:bodyPr/>
                    <a:lstStyle/>
                    <a:p>
                      <a:r>
                        <a:rPr lang="en-US" dirty="0" smtClean="0"/>
                        <a:t>Direct relevance to</a:t>
                      </a:r>
                      <a:r>
                        <a:rPr lang="en-US" baseline="0" dirty="0" smtClean="0"/>
                        <a:t> discipline</a:t>
                      </a:r>
                      <a:endParaRPr lang="en-US" dirty="0"/>
                    </a:p>
                  </a:txBody>
                  <a:tcPr/>
                </a:tc>
              </a:tr>
              <a:tr h="370840">
                <a:tc>
                  <a:txBody>
                    <a:bodyPr/>
                    <a:lstStyle/>
                    <a:p>
                      <a:r>
                        <a:rPr lang="en-US" dirty="0" smtClean="0"/>
                        <a:t>Success</a:t>
                      </a:r>
                      <a:endParaRPr lang="en-US" dirty="0"/>
                    </a:p>
                  </a:txBody>
                  <a:tcPr/>
                </a:tc>
                <a:tc>
                  <a:txBody>
                    <a:bodyPr/>
                    <a:lstStyle/>
                    <a:p>
                      <a:r>
                        <a:rPr lang="en-US" dirty="0" smtClean="0"/>
                        <a:t>Non-trivial,</a:t>
                      </a:r>
                      <a:r>
                        <a:rPr lang="en-US" baseline="0" dirty="0" smtClean="0"/>
                        <a:t> but not difficult to use</a:t>
                      </a:r>
                      <a:endParaRPr lang="en-US" dirty="0"/>
                    </a:p>
                  </a:txBody>
                  <a:tcPr/>
                </a:tc>
              </a:tr>
              <a:tr h="370840">
                <a:tc>
                  <a:txBody>
                    <a:bodyPr/>
                    <a:lstStyle/>
                    <a:p>
                      <a:r>
                        <a:rPr lang="en-US" dirty="0" smtClean="0"/>
                        <a:t>Interest</a:t>
                      </a:r>
                      <a:endParaRPr lang="en-US" dirty="0"/>
                    </a:p>
                  </a:txBody>
                  <a:tcPr/>
                </a:tc>
                <a:tc>
                  <a:txBody>
                    <a:bodyPr/>
                    <a:lstStyle/>
                    <a:p>
                      <a:r>
                        <a:rPr lang="en-US" dirty="0" smtClean="0"/>
                        <a:t>Direct</a:t>
                      </a:r>
                      <a:r>
                        <a:rPr lang="en-US" baseline="0" dirty="0" smtClean="0"/>
                        <a:t> relevance to interests</a:t>
                      </a:r>
                      <a:endParaRPr lang="en-US" dirty="0"/>
                    </a:p>
                  </a:txBody>
                  <a:tcPr/>
                </a:tc>
              </a:tr>
              <a:tr h="370840">
                <a:tc>
                  <a:txBody>
                    <a:bodyPr/>
                    <a:lstStyle/>
                    <a:p>
                      <a:r>
                        <a:rPr lang="en-US" dirty="0" smtClean="0"/>
                        <a:t>Caring</a:t>
                      </a:r>
                      <a:endParaRPr lang="en-US" dirty="0"/>
                    </a:p>
                  </a:txBody>
                  <a:tcPr/>
                </a:tc>
                <a:tc>
                  <a:txBody>
                    <a:bodyPr/>
                    <a:lstStyle/>
                    <a:p>
                      <a:r>
                        <a:rPr lang="en-US" dirty="0" smtClean="0"/>
                        <a:t>Opportunities to discuss</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82B21781-D15B-494F-AAF0-74C571186417}" type="slidenum">
              <a:rPr lang="en-US" smtClean="0"/>
              <a:pPr/>
              <a:t>22</a:t>
            </a:fld>
            <a:r>
              <a:rPr lang="en-US" smtClean="0"/>
              <a:t> </a:t>
            </a:r>
            <a:endParaRPr lang="en-US" dirty="0"/>
          </a:p>
        </p:txBody>
      </p:sp>
    </p:spTree>
    <p:extLst>
      <p:ext uri="{BB962C8B-B14F-4D97-AF65-F5344CB8AC3E}">
        <p14:creationId xmlns:p14="http://schemas.microsoft.com/office/powerpoint/2010/main" val="10909377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Prior Work</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2B21781-D15B-494F-AAF0-74C571186417}" type="slidenum">
              <a:rPr lang="en-US" smtClean="0"/>
              <a:pPr/>
              <a:t>23</a:t>
            </a:fld>
            <a:r>
              <a:rPr lang="en-US" smtClean="0"/>
              <a:t> </a:t>
            </a:r>
            <a:endParaRPr lang="en-US" dirty="0"/>
          </a:p>
        </p:txBody>
      </p:sp>
    </p:spTree>
    <p:extLst>
      <p:ext uri="{BB962C8B-B14F-4D97-AF65-F5344CB8AC3E}">
        <p14:creationId xmlns:p14="http://schemas.microsoft.com/office/powerpoint/2010/main" val="37440345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VT Bus Tracking API</a:t>
            </a:r>
            <a:endParaRPr lang="en-US" dirty="0"/>
          </a:p>
        </p:txBody>
      </p:sp>
      <p:sp>
        <p:nvSpPr>
          <p:cNvPr id="6" name="Text Placeholder 5"/>
          <p:cNvSpPr>
            <a:spLocks noGrp="1"/>
          </p:cNvSpPr>
          <p:nvPr>
            <p:ph type="body" idx="1"/>
          </p:nvPr>
        </p:nvSpPr>
        <p:spPr>
          <a:xfrm>
            <a:off x="1276933" y="2661365"/>
            <a:ext cx="4663440" cy="723400"/>
          </a:xfrm>
        </p:spPr>
        <p:txBody>
          <a:bodyPr/>
          <a:lstStyle/>
          <a:p>
            <a:r>
              <a:rPr lang="en-US" dirty="0" smtClean="0"/>
              <a:t>Dr. Eli Tilevich</a:t>
            </a:r>
            <a:endParaRPr lang="en-US" dirty="0"/>
          </a:p>
        </p:txBody>
      </p:sp>
      <p:pic>
        <p:nvPicPr>
          <p:cNvPr id="3076" name="Picture 4" descr="http://people.cs.vt.edu/~tilevich/images/eli2015March.jpg"/>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b="34088"/>
          <a:stretch/>
        </p:blipFill>
        <p:spPr bwMode="auto">
          <a:xfrm>
            <a:off x="1113514" y="3355912"/>
            <a:ext cx="2190158" cy="210944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3"/>
          </p:nvPr>
        </p:nvSpPr>
        <p:spPr>
          <a:xfrm>
            <a:off x="6627882" y="2647418"/>
            <a:ext cx="4663440" cy="722376"/>
          </a:xfrm>
        </p:spPr>
        <p:txBody>
          <a:bodyPr/>
          <a:lstStyle/>
          <a:p>
            <a:pPr algn="r"/>
            <a:r>
              <a:rPr lang="en-US" dirty="0" smtClean="0"/>
              <a:t>Dr. Cliff Shaffer</a:t>
            </a:r>
            <a:endParaRPr lang="en-US" dirty="0"/>
          </a:p>
        </p:txBody>
      </p:sp>
      <p:pic>
        <p:nvPicPr>
          <p:cNvPr id="3080" name="Picture 8" descr="http://people.cs.vt.edu/~shaffer/Shaffer15Smallcr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377" y="3315556"/>
            <a:ext cx="2190158" cy="21901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wcs.schoolfusion.us/modules/groups/homepagefiles/cms/493839/Image/stories2010-11/700-AlexObenauer/BU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6162" y="3130060"/>
            <a:ext cx="3841725" cy="256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5227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RealTimeWeb</a:t>
            </a:r>
            <a:r>
              <a:rPr lang="en-US" dirty="0" smtClean="0"/>
              <a:t> – Real-time data</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t>25</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1444" y="2134082"/>
            <a:ext cx="3329113" cy="37433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4053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RealTimeWeb</a:t>
            </a:r>
            <a:r>
              <a:rPr lang="en-US" dirty="0" smtClean="0"/>
              <a:t> – Secret Sauce</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t>26</a:t>
            </a:fld>
            <a:endParaRPr lang="en-US"/>
          </a:p>
        </p:txBody>
      </p:sp>
      <p:pic>
        <p:nvPicPr>
          <p:cNvPr id="7" name="Picture 4" descr="C:\Users\acbart\AppData\Local\Microsoft\Windows\Temporary Internet Files\Content.IE5\CNB1F19X\MC90005912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914378" y="3031554"/>
            <a:ext cx="1812341" cy="1649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879976" y="3208880"/>
            <a:ext cx="1645002" cy="707886"/>
          </a:xfrm>
          <a:prstGeom prst="rect">
            <a:avLst/>
          </a:prstGeom>
          <a:noFill/>
        </p:spPr>
        <p:txBody>
          <a:bodyPr wrap="none" rtlCol="0">
            <a:spAutoFit/>
          </a:bodyPr>
          <a:lstStyle/>
          <a:p>
            <a:pPr algn="ctr"/>
            <a:r>
              <a:rPr lang="en-US" sz="2000" b="1" dirty="0" smtClean="0"/>
              <a:t>Online</a:t>
            </a:r>
          </a:p>
          <a:p>
            <a:pPr algn="ctr"/>
            <a:r>
              <a:rPr lang="en-US" sz="2000" b="1" dirty="0" smtClean="0"/>
              <a:t>Web Service</a:t>
            </a:r>
            <a:endParaRPr lang="en-US" sz="2000" b="1" dirty="0"/>
          </a:p>
        </p:txBody>
      </p:sp>
      <p:sp>
        <p:nvSpPr>
          <p:cNvPr id="9" name="TextBox 8"/>
          <p:cNvSpPr txBox="1"/>
          <p:nvPr/>
        </p:nvSpPr>
        <p:spPr>
          <a:xfrm>
            <a:off x="8982860" y="5332435"/>
            <a:ext cx="1402948" cy="707886"/>
          </a:xfrm>
          <a:prstGeom prst="rect">
            <a:avLst/>
          </a:prstGeom>
          <a:noFill/>
        </p:spPr>
        <p:txBody>
          <a:bodyPr wrap="none" rtlCol="0">
            <a:spAutoFit/>
          </a:bodyPr>
          <a:lstStyle/>
          <a:p>
            <a:pPr algn="ctr"/>
            <a:r>
              <a:rPr lang="en-US" sz="2000" b="1" dirty="0" smtClean="0"/>
              <a:t>Local</a:t>
            </a:r>
            <a:br>
              <a:rPr lang="en-US" sz="2000" b="1" dirty="0" smtClean="0"/>
            </a:br>
            <a:r>
              <a:rPr lang="en-US" sz="2000" b="1" dirty="0" smtClean="0"/>
              <a:t>Cache File</a:t>
            </a:r>
            <a:endParaRPr lang="en-US" sz="2000" b="1" dirty="0"/>
          </a:p>
        </p:txBody>
      </p:sp>
      <p:sp>
        <p:nvSpPr>
          <p:cNvPr id="10" name="Rectangle 9"/>
          <p:cNvSpPr/>
          <p:nvPr/>
        </p:nvSpPr>
        <p:spPr>
          <a:xfrm>
            <a:off x="6126165" y="2807434"/>
            <a:ext cx="2177199" cy="461665"/>
          </a:xfrm>
          <a:prstGeom prst="rect">
            <a:avLst/>
          </a:prstGeom>
        </p:spPr>
        <p:txBody>
          <a:bodyPr wrap="none">
            <a:spAutoFit/>
          </a:bodyPr>
          <a:lstStyle/>
          <a:p>
            <a:r>
              <a:rPr lang="en-US" sz="2400" b="1" dirty="0" smtClean="0"/>
              <a:t>Client Library</a:t>
            </a:r>
            <a:endParaRPr lang="en-US" sz="2400" b="1" dirty="0"/>
          </a:p>
        </p:txBody>
      </p:sp>
      <p:pic>
        <p:nvPicPr>
          <p:cNvPr id="11" name="Picture 4" descr="https://cdn1.iconfinder.com/data/icons/ampola-final-by-ampeross/256/j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909" y="3254809"/>
            <a:ext cx="1203069" cy="12030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2" name="Straight Arrow Connector 11"/>
          <p:cNvCxnSpPr>
            <a:stCxn id="7" idx="1"/>
            <a:endCxn id="11" idx="1"/>
          </p:cNvCxnSpPr>
          <p:nvPr/>
        </p:nvCxnSpPr>
        <p:spPr>
          <a:xfrm>
            <a:off x="3726719" y="3856343"/>
            <a:ext cx="2928190"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Rectangle 12"/>
          <p:cNvSpPr/>
          <p:nvPr/>
        </p:nvSpPr>
        <p:spPr>
          <a:xfrm>
            <a:off x="3830447" y="3462376"/>
            <a:ext cx="1563248" cy="369332"/>
          </a:xfrm>
          <a:prstGeom prst="rect">
            <a:avLst/>
          </a:prstGeom>
        </p:spPr>
        <p:txBody>
          <a:bodyPr wrap="none">
            <a:spAutoFit/>
          </a:bodyPr>
          <a:lstStyle/>
          <a:p>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getData</a:t>
            </a:r>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pic>
        <p:nvPicPr>
          <p:cNvPr id="14" name="Picture 2" descr="http://c.dryicons.com/images/icon_sets/coquette_part_5_icons_set/png/128x128/json_fi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928" y="4243863"/>
            <a:ext cx="1088571" cy="10885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http://www.silvatechsolutions.com/wp-content/uploads/2012/07/Misc-Web-Databa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59657" y="2006716"/>
            <a:ext cx="1229111" cy="122910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endCxn id="14" idx="1"/>
          </p:cNvCxnSpPr>
          <p:nvPr/>
        </p:nvCxnSpPr>
        <p:spPr>
          <a:xfrm>
            <a:off x="7956922" y="3856343"/>
            <a:ext cx="1173006" cy="93180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H="1">
            <a:off x="8008786" y="2631770"/>
            <a:ext cx="1121142" cy="93105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3711489" y="3916766"/>
            <a:ext cx="3079689" cy="369332"/>
          </a:xfrm>
          <a:prstGeom prst="rect">
            <a:avLst/>
          </a:prstGeom>
        </p:spPr>
        <p:txBody>
          <a:bodyPr wrap="none">
            <a:spAutoFit/>
          </a:bodyPr>
          <a:lstStyle/>
          <a:p>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searchBusinesses</a:t>
            </a:r>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sp>
        <p:nvSpPr>
          <p:cNvPr id="19" name="Rectangle 18"/>
          <p:cNvSpPr/>
          <p:nvPr/>
        </p:nvSpPr>
        <p:spPr>
          <a:xfrm>
            <a:off x="3717894" y="4206042"/>
            <a:ext cx="2803973" cy="369332"/>
          </a:xfrm>
          <a:prstGeom prst="rect">
            <a:avLst/>
          </a:prstGeom>
        </p:spPr>
        <p:txBody>
          <a:bodyPr wrap="none">
            <a:spAutoFit/>
          </a:bodyPr>
          <a:lstStyle/>
          <a:p>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getEarthquakes</a:t>
            </a:r>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sp>
        <p:nvSpPr>
          <p:cNvPr id="20" name="Rectangle 19"/>
          <p:cNvSpPr/>
          <p:nvPr/>
        </p:nvSpPr>
        <p:spPr>
          <a:xfrm>
            <a:off x="3717894" y="4505903"/>
            <a:ext cx="1976823" cy="369332"/>
          </a:xfrm>
          <a:prstGeom prst="rect">
            <a:avLst/>
          </a:prstGeom>
        </p:spPr>
        <p:txBody>
          <a:bodyPr wrap="none">
            <a:spAutoFit/>
          </a:bodyPr>
          <a:lstStyle/>
          <a:p>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getBuses</a:t>
            </a:r>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sp>
        <p:nvSpPr>
          <p:cNvPr id="21" name="Rectangle 20"/>
          <p:cNvSpPr/>
          <p:nvPr/>
        </p:nvSpPr>
        <p:spPr>
          <a:xfrm>
            <a:off x="3707421" y="4799035"/>
            <a:ext cx="873957" cy="369332"/>
          </a:xfrm>
          <a:prstGeom prst="rect">
            <a:avLst/>
          </a:prstGeom>
        </p:spPr>
        <p:txBody>
          <a:bodyPr wrap="none">
            <a:spAutoFit/>
          </a:bodyPr>
          <a:lstStyle/>
          <a:p>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753293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Cache Files = Sophisticated Snapshots</a:t>
            </a:r>
          </a:p>
        </p:txBody>
      </p:sp>
      <p:pic>
        <p:nvPicPr>
          <p:cNvPr id="4" name="Picture 2" descr="http://c.dryicons.com/images/icon_sets/coquette_part_5_icons_set/png/128x128/json_fi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719" y="2286000"/>
            <a:ext cx="1088571" cy="10885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67544" y="3276600"/>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june_18_2013.json</a:t>
            </a:r>
          </a:p>
        </p:txBody>
      </p:sp>
      <p:sp>
        <p:nvSpPr>
          <p:cNvPr id="8" name="TextBox 7"/>
          <p:cNvSpPr txBox="1"/>
          <p:nvPr/>
        </p:nvSpPr>
        <p:spPr>
          <a:xfrm>
            <a:off x="3937185" y="2743200"/>
            <a:ext cx="5711692" cy="369332"/>
          </a:xfrm>
          <a:prstGeom prst="rect">
            <a:avLst/>
          </a:prstGeom>
          <a:noFill/>
        </p:spPr>
        <p:txBody>
          <a:bodyPr wrap="none" rtlCol="0">
            <a:spAutoFit/>
          </a:bodyPr>
          <a:lstStyle/>
          <a:p>
            <a:r>
              <a:rPr lang="en-US" dirty="0" err="1"/>
              <a:t>getEarthquakes</a:t>
            </a:r>
            <a:r>
              <a:rPr lang="en-US" dirty="0"/>
              <a:t>() =&gt; [ &lt;raw </a:t>
            </a:r>
            <a:r>
              <a:rPr lang="en-US" dirty="0" err="1"/>
              <a:t>usgs</a:t>
            </a:r>
            <a:r>
              <a:rPr lang="en-US" dirty="0"/>
              <a:t> data&gt;, &lt;raw </a:t>
            </a:r>
            <a:r>
              <a:rPr lang="en-US" dirty="0" err="1"/>
              <a:t>usgs</a:t>
            </a:r>
            <a:r>
              <a:rPr lang="en-US" dirty="0"/>
              <a:t> data&gt;, …]</a:t>
            </a:r>
          </a:p>
        </p:txBody>
      </p:sp>
      <p:graphicFrame>
        <p:nvGraphicFramePr>
          <p:cNvPr id="10" name="Table 9"/>
          <p:cNvGraphicFramePr>
            <a:graphicFrameLocks noGrp="1"/>
          </p:cNvGraphicFramePr>
          <p:nvPr>
            <p:extLst/>
          </p:nvPr>
        </p:nvGraphicFramePr>
        <p:xfrm>
          <a:off x="3733800" y="4128533"/>
          <a:ext cx="5155390" cy="2133600"/>
        </p:xfrm>
        <a:graphic>
          <a:graphicData uri="http://schemas.openxmlformats.org/drawingml/2006/table">
            <a:tbl>
              <a:tblPr firstRow="1" bandRow="1">
                <a:tableStyleId>{5C22544A-7EE6-4342-B048-85BDC9FD1C3A}</a:tableStyleId>
              </a:tblPr>
              <a:tblGrid>
                <a:gridCol w="1320041"/>
                <a:gridCol w="3835349"/>
              </a:tblGrid>
              <a:tr h="426720">
                <a:tc>
                  <a:txBody>
                    <a:bodyPr/>
                    <a:lstStyle/>
                    <a:p>
                      <a:r>
                        <a:rPr lang="en-US" dirty="0" smtClean="0"/>
                        <a:t>Call</a:t>
                      </a:r>
                      <a:endParaRPr lang="en-US" dirty="0"/>
                    </a:p>
                  </a:txBody>
                  <a:tcPr/>
                </a:tc>
                <a:tc>
                  <a:txBody>
                    <a:bodyPr/>
                    <a:lstStyle/>
                    <a:p>
                      <a:r>
                        <a:rPr lang="en-US" dirty="0" smtClean="0"/>
                        <a:t>Returns</a:t>
                      </a:r>
                      <a:endParaRPr lang="en-US" dirty="0"/>
                    </a:p>
                  </a:txBody>
                  <a:tcPr/>
                </a:tc>
              </a:tr>
              <a:tr h="426720">
                <a:tc>
                  <a:txBody>
                    <a:bodyPr/>
                    <a:lstStyle/>
                    <a:p>
                      <a:r>
                        <a:rPr lang="en-US" dirty="0" smtClean="0"/>
                        <a:t>#1</a:t>
                      </a:r>
                      <a:endParaRPr lang="en-US" dirty="0"/>
                    </a:p>
                  </a:txBody>
                  <a:tcPr/>
                </a:tc>
                <a:tc>
                  <a:txBody>
                    <a:bodyPr/>
                    <a:lstStyle/>
                    <a:p>
                      <a:r>
                        <a:rPr lang="en-US" dirty="0" smtClean="0"/>
                        <a:t>5 earthquakes</a:t>
                      </a:r>
                      <a:endParaRPr lang="en-US" dirty="0"/>
                    </a:p>
                  </a:txBody>
                  <a:tcPr/>
                </a:tc>
              </a:tr>
              <a:tr h="426720">
                <a:tc>
                  <a:txBody>
                    <a:bodyPr/>
                    <a:lstStyle/>
                    <a:p>
                      <a:r>
                        <a:rPr lang="en-US" dirty="0" smtClean="0"/>
                        <a:t>#2</a:t>
                      </a:r>
                      <a:endParaRPr lang="en-US" dirty="0"/>
                    </a:p>
                  </a:txBody>
                  <a:tcPr/>
                </a:tc>
                <a:tc>
                  <a:txBody>
                    <a:bodyPr/>
                    <a:lstStyle/>
                    <a:p>
                      <a:r>
                        <a:rPr lang="en-US" dirty="0" smtClean="0"/>
                        <a:t>2 earthquakes</a:t>
                      </a:r>
                      <a:endParaRPr lang="en-US" dirty="0"/>
                    </a:p>
                  </a:txBody>
                  <a:tcPr/>
                </a:tc>
              </a:tr>
              <a:tr h="426720">
                <a:tc>
                  <a:txBody>
                    <a:bodyPr/>
                    <a:lstStyle/>
                    <a:p>
                      <a:r>
                        <a:rPr lang="en-US" dirty="0" smtClean="0"/>
                        <a:t>#3</a:t>
                      </a:r>
                      <a:endParaRPr lang="en-US" dirty="0"/>
                    </a:p>
                  </a:txBody>
                  <a:tcPr/>
                </a:tc>
                <a:tc>
                  <a:txBody>
                    <a:bodyPr/>
                    <a:lstStyle/>
                    <a:p>
                      <a:r>
                        <a:rPr lang="en-US" dirty="0" smtClean="0"/>
                        <a:t>7 earthquakes</a:t>
                      </a:r>
                      <a:endParaRPr lang="en-US" dirty="0"/>
                    </a:p>
                  </a:txBody>
                  <a:tcPr/>
                </a:tc>
              </a:tr>
              <a:tr h="426720">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Tree>
    <p:extLst>
      <p:ext uri="{BB962C8B-B14F-4D97-AF65-F5344CB8AC3E}">
        <p14:creationId xmlns:p14="http://schemas.microsoft.com/office/powerpoint/2010/main" val="39954905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So many Points of Failure!</a:t>
            </a: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27319"/>
          <a:stretch/>
        </p:blipFill>
        <p:spPr bwMode="auto">
          <a:xfrm>
            <a:off x="2052021" y="2239668"/>
            <a:ext cx="8077200" cy="37039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524000" y="6211670"/>
            <a:ext cx="9144000" cy="646331"/>
          </a:xfrm>
          <a:prstGeom prst="rect">
            <a:avLst/>
          </a:prstGeom>
        </p:spPr>
        <p:txBody>
          <a:bodyPr wrap="square">
            <a:spAutoFit/>
          </a:bodyPr>
          <a:lstStyle/>
          <a:p>
            <a:r>
              <a:rPr lang="en-US" i="1" dirty="0"/>
              <a:t>U.S. Geological Survey, 2013, Earthquakes Hazards Program available on the World Wide Web, accessed [October 7, 2013], at URL [http://earthquake.usgs.gov/].</a:t>
            </a:r>
            <a:endParaRPr lang="en-US" dirty="0"/>
          </a:p>
        </p:txBody>
      </p:sp>
    </p:spTree>
    <p:extLst>
      <p:ext uri="{BB962C8B-B14F-4D97-AF65-F5344CB8AC3E}">
        <p14:creationId xmlns:p14="http://schemas.microsoft.com/office/powerpoint/2010/main" val="9114668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Components</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29</a:t>
            </a:fld>
            <a:r>
              <a:rPr lang="en-US" smtClean="0"/>
              <a:t> </a:t>
            </a:r>
            <a:endParaRPr lang="en-US" dirty="0"/>
          </a:p>
        </p:txBody>
      </p:sp>
      <p:grpSp>
        <p:nvGrpSpPr>
          <p:cNvPr id="14" name="Group 13"/>
          <p:cNvGrpSpPr/>
          <p:nvPr/>
        </p:nvGrpSpPr>
        <p:grpSpPr>
          <a:xfrm>
            <a:off x="2398890" y="2347162"/>
            <a:ext cx="7394221" cy="2163677"/>
            <a:chOff x="2317932" y="2526781"/>
            <a:chExt cx="7394221" cy="2163677"/>
          </a:xfrm>
        </p:grpSpPr>
        <p:pic>
          <p:nvPicPr>
            <p:cNvPr id="5" name="Picture 2" descr="C:\Users\acbart\AppData\Local\Microsoft\Windows\Temporary Internet Files\Content.IE5\QUY6CFVK\MC90027897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73890" y="2539294"/>
              <a:ext cx="1430274" cy="158246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410220" y="2526781"/>
              <a:ext cx="1649481" cy="1607490"/>
              <a:chOff x="750761" y="2873999"/>
              <a:chExt cx="1649481" cy="1607490"/>
            </a:xfrm>
          </p:grpSpPr>
          <p:pic>
            <p:nvPicPr>
              <p:cNvPr id="7" name="Picture 48" descr="http://png-1.findicons.com/files/icons/1637/file_icons_vs_2/256/jav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385" y="2873999"/>
                <a:ext cx="873816" cy="8738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0" descr="http://www.iconattitude.com/icons/open_icon_library/tango-style/png/256/text-x-pyth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3270278"/>
                <a:ext cx="876242" cy="8762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1" descr="C:\Users\acbart\Downloads\attachme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761" y="3605247"/>
                <a:ext cx="880645" cy="8762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descr="https://cdn1.iconfinder.com/data/icons/macosxstyle/macosxstyle_png/128/Xcod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2870" y="2630110"/>
              <a:ext cx="1400831" cy="1400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317932" y="4321126"/>
              <a:ext cx="1771639" cy="369332"/>
            </a:xfrm>
            <a:prstGeom prst="rect">
              <a:avLst/>
            </a:prstGeom>
            <a:noFill/>
          </p:spPr>
          <p:txBody>
            <a:bodyPr wrap="none" rtlCol="0">
              <a:spAutoFit/>
            </a:bodyPr>
            <a:lstStyle/>
            <a:p>
              <a:r>
                <a:rPr lang="en-US" dirty="0" smtClean="0"/>
                <a:t>Client Libraries</a:t>
              </a:r>
              <a:endParaRPr lang="en-US" dirty="0"/>
            </a:p>
          </p:txBody>
        </p:sp>
        <p:sp>
          <p:nvSpPr>
            <p:cNvPr id="12" name="TextBox 11"/>
            <p:cNvSpPr txBox="1"/>
            <p:nvPr/>
          </p:nvSpPr>
          <p:spPr>
            <a:xfrm>
              <a:off x="5195742" y="4321126"/>
              <a:ext cx="1835759" cy="369332"/>
            </a:xfrm>
            <a:prstGeom prst="rect">
              <a:avLst/>
            </a:prstGeom>
            <a:noFill/>
          </p:spPr>
          <p:txBody>
            <a:bodyPr wrap="none" rtlCol="0">
              <a:spAutoFit/>
            </a:bodyPr>
            <a:lstStyle/>
            <a:p>
              <a:r>
                <a:rPr lang="en-US" dirty="0" smtClean="0"/>
                <a:t>Curated Gallery</a:t>
              </a:r>
              <a:endParaRPr lang="en-US" dirty="0"/>
            </a:p>
          </p:txBody>
        </p:sp>
        <p:sp>
          <p:nvSpPr>
            <p:cNvPr id="13" name="TextBox 12"/>
            <p:cNvSpPr txBox="1"/>
            <p:nvPr/>
          </p:nvSpPr>
          <p:spPr>
            <a:xfrm>
              <a:off x="7674416" y="4321126"/>
              <a:ext cx="2037737" cy="369332"/>
            </a:xfrm>
            <a:prstGeom prst="rect">
              <a:avLst/>
            </a:prstGeom>
            <a:noFill/>
          </p:spPr>
          <p:txBody>
            <a:bodyPr wrap="none" rtlCol="0">
              <a:spAutoFit/>
            </a:bodyPr>
            <a:lstStyle/>
            <a:p>
              <a:r>
                <a:rPr lang="en-US" dirty="0" smtClean="0"/>
                <a:t>Library Generator</a:t>
              </a:r>
              <a:endParaRPr lang="en-US" dirty="0"/>
            </a:p>
          </p:txBody>
        </p:sp>
      </p:grpSp>
    </p:spTree>
    <p:extLst>
      <p:ext uri="{BB962C8B-B14F-4D97-AF65-F5344CB8AC3E}">
        <p14:creationId xmlns:p14="http://schemas.microsoft.com/office/powerpoint/2010/main" val="6918352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Science For All</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3</a:t>
            </a:fld>
            <a:r>
              <a:rPr lang="en-US" smtClean="0"/>
              <a:t> </a:t>
            </a:r>
            <a:endParaRPr lang="en-US" dirty="0"/>
          </a:p>
        </p:txBody>
      </p:sp>
      <p:pic>
        <p:nvPicPr>
          <p:cNvPr id="4098" name="Picture 2" descr="https://chooseyourfuture.cps.edu/wp-content/themes/cyf/assets/images/logo_cs_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0" y="1929135"/>
            <a:ext cx="1781175"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gaval.files.wordpress.com/2010/10/cs_unplugged_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097" y="1450577"/>
            <a:ext cx="5358961" cy="24127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nnovate.champaignschools.org/sites/innovate/files/styles/full_width/public/images/_DSC5224_FULL_0.jpg?itok=ANlYWW_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3966" y="3892874"/>
            <a:ext cx="4704068" cy="26460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www.google.com/edu/images/resources/programs/ct-vide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24" y="4273042"/>
            <a:ext cx="2027145" cy="13514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gd.cs.colorado.edu/wiki/images/thumb/7/73/CT_Spiral_small.jpg/500px-CT_Spiral_sma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6055" y="3841095"/>
            <a:ext cx="2011509" cy="21322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7656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Gallery - Initial Offering</a:t>
            </a:r>
            <a:endParaRPr lang="en-US" dirty="0"/>
          </a:p>
        </p:txBody>
      </p:sp>
      <p:sp>
        <p:nvSpPr>
          <p:cNvPr id="6" name="Content Placeholder 5"/>
          <p:cNvSpPr>
            <a:spLocks noGrp="1"/>
          </p:cNvSpPr>
          <p:nvPr>
            <p:ph idx="1"/>
          </p:nvPr>
        </p:nvSpPr>
        <p:spPr/>
        <p:txBody>
          <a:bodyPr/>
          <a:lstStyle/>
          <a:p>
            <a:r>
              <a:rPr lang="en-US" dirty="0" smtClean="0"/>
              <a:t>Earthquakes</a:t>
            </a:r>
          </a:p>
          <a:p>
            <a:r>
              <a:rPr lang="en-US" dirty="0" smtClean="0"/>
              <a:t>Weather</a:t>
            </a:r>
          </a:p>
          <a:p>
            <a:r>
              <a:rPr lang="en-US" dirty="0" smtClean="0"/>
              <a:t>Stocks</a:t>
            </a:r>
          </a:p>
          <a:p>
            <a:r>
              <a:rPr lang="en-US" dirty="0" smtClean="0"/>
              <a:t>Reddit</a:t>
            </a:r>
          </a:p>
          <a:p>
            <a:r>
              <a:rPr lang="en-US" dirty="0" smtClean="0"/>
              <a:t>Magic the Gathering</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30</a:t>
            </a:fld>
            <a:r>
              <a:rPr lang="en-US" smtClean="0"/>
              <a:t> </a:t>
            </a:r>
            <a:endParaRPr lang="en-US" dirty="0"/>
          </a:p>
        </p:txBody>
      </p:sp>
      <p:pic>
        <p:nvPicPr>
          <p:cNvPr id="5" name="Picture 27" descr="C:\Users\acbart\Projects\RealTimeWeb\realtimeweb\flask_application\static\img\gallery_earthquake.pn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9941" l="9783" r="94565">
                        <a14:foregroundMark x1="30978" y1="18935" x2="30978" y2="18935"/>
                        <a14:foregroundMark x1="71196" y1="22485" x2="71196" y2="22485"/>
                        <a14:foregroundMark x1="82609" y1="72189" x2="82609" y2="72189"/>
                        <a14:foregroundMark x1="23913" y1="69231" x2="23913" y2="69231"/>
                        <a14:foregroundMark x1="16848" y1="63905" x2="16848" y2="63905"/>
                        <a14:foregroundMark x1="16848" y1="35503" x2="16848" y2="35503"/>
                      </a14:backgroundRemoval>
                    </a14:imgEffect>
                  </a14:imgLayer>
                </a14:imgProps>
              </a:ext>
              <a:ext uri="{28A0092B-C50C-407E-A947-70E740481C1C}">
                <a14:useLocalDpi xmlns:a14="http://schemas.microsoft.com/office/drawing/2010/main" val="0"/>
              </a:ext>
            </a:extLst>
          </a:blip>
          <a:srcRect/>
          <a:stretch>
            <a:fillRect/>
          </a:stretch>
        </p:blipFill>
        <p:spPr bwMode="auto">
          <a:xfrm>
            <a:off x="7766688" y="1553338"/>
            <a:ext cx="1687823" cy="15524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2" descr="C:\Users\acbart\Projects\RealTimeWeb\realtimeweb\flask_application\static\img\gallery_weath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4403" y="3777049"/>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6" descr="http://25.media.tumblr.com/8cba11fc34eb1ebfe483b4182f6760ef/tumblr_mij7f6RGXr1s2szdvo1_500.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413" t="11697" r="20819" b="19674"/>
          <a:stretch/>
        </p:blipFill>
        <p:spPr bwMode="auto">
          <a:xfrm>
            <a:off x="7114194" y="3949504"/>
            <a:ext cx="1571311" cy="18042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1" descr="C:\Users\acbart\Projects\RealTimeWeb\realtimeweb\flask_application\static\img\gallery_stoc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1594" y="1773696"/>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1" descr="https://cdn1.iconfinder.com/data/icons/customicondesignsocialmedia1shadow/256/yelp.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36496" y="3387586"/>
            <a:ext cx="1123835" cy="11238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4" descr="http://fc04.deviantart.net/fs71/f/2011/309/4/6/magic_the_gathering_a1_by_dj_fahr-d4f558c.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57652" y="4991755"/>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887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Client Library Building</a:t>
            </a:r>
          </a:p>
        </p:txBody>
      </p:sp>
      <p:pic>
        <p:nvPicPr>
          <p:cNvPr id="6146" name="Picture 2" descr="http://www.clker.com/cliparts/d/3/3/9/13486061221935714664Form%20Icon.svg.m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025" y="3344305"/>
            <a:ext cx="1058002" cy="1050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57391" y="3060812"/>
            <a:ext cx="1469550" cy="1469550"/>
          </a:xfrm>
          <a:prstGeom prst="rect">
            <a:avLst/>
          </a:prstGeom>
        </p:spPr>
      </p:pic>
      <p:cxnSp>
        <p:nvCxnSpPr>
          <p:cNvPr id="6" name="Straight Arrow Connector 5"/>
          <p:cNvCxnSpPr/>
          <p:nvPr/>
        </p:nvCxnSpPr>
        <p:spPr>
          <a:xfrm>
            <a:off x="3358166" y="3898672"/>
            <a:ext cx="6717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704013" y="4518233"/>
            <a:ext cx="1896033" cy="400110"/>
          </a:xfrm>
          <a:prstGeom prst="rect">
            <a:avLst/>
          </a:prstGeom>
          <a:noFill/>
        </p:spPr>
        <p:txBody>
          <a:bodyPr wrap="none" rtlCol="0">
            <a:spAutoFit/>
          </a:bodyPr>
          <a:lstStyle/>
          <a:p>
            <a:pPr algn="ctr"/>
            <a:r>
              <a:rPr lang="en-US" sz="2000" dirty="0" smtClean="0"/>
              <a:t>Jinja2 Templates</a:t>
            </a:r>
            <a:endParaRPr lang="en-US" sz="2000" dirty="0"/>
          </a:p>
        </p:txBody>
      </p:sp>
      <p:pic>
        <p:nvPicPr>
          <p:cNvPr id="13" name="Picture 48" descr="http://png-1.findicons.com/files/icons/1637/file_icons_vs_2/256/jav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17158" y="4834919"/>
            <a:ext cx="782399" cy="7823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0" descr="http://www.iconattitude.com/icons/open_icon_library/tango-style/png/256/text-x-pyth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56324" y="3396249"/>
            <a:ext cx="768129" cy="7681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1" descr="C:\Users\acbart\Downloads\attachme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32490" y="2088455"/>
            <a:ext cx="640454" cy="63725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a:off x="8469357" y="3822697"/>
            <a:ext cx="1295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8469357" y="2588653"/>
            <a:ext cx="1295400" cy="10036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8469357" y="4204995"/>
            <a:ext cx="1295400" cy="8982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 name="Picture 4" descr="http://c.dryicons.com/images/icon_sets/coquette_part_5_icons_set/png/128x128/json_fi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3050" y="3299032"/>
            <a:ext cx="12192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5719194" y="3898672"/>
            <a:ext cx="6717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4145437" y="4530362"/>
            <a:ext cx="1079143" cy="400110"/>
          </a:xfrm>
          <a:prstGeom prst="rect">
            <a:avLst/>
          </a:prstGeom>
          <a:noFill/>
        </p:spPr>
        <p:txBody>
          <a:bodyPr wrap="none" rtlCol="0">
            <a:spAutoFit/>
          </a:bodyPr>
          <a:lstStyle/>
          <a:p>
            <a:pPr algn="ctr"/>
            <a:r>
              <a:rPr lang="en-US" sz="2000" dirty="0" smtClean="0"/>
              <a:t>API Spec</a:t>
            </a:r>
            <a:endParaRPr lang="en-US" sz="2000" dirty="0"/>
          </a:p>
        </p:txBody>
      </p:sp>
    </p:spTree>
    <p:extLst>
      <p:ext uri="{BB962C8B-B14F-4D97-AF65-F5344CB8AC3E}">
        <p14:creationId xmlns:p14="http://schemas.microsoft.com/office/powerpoint/2010/main" val="12428640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Picture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1238" y="2025103"/>
            <a:ext cx="5809524" cy="3952381"/>
          </a:xfrm>
        </p:spPr>
      </p:pic>
      <p:sp>
        <p:nvSpPr>
          <p:cNvPr id="4" name="Slide Number Placeholder 3"/>
          <p:cNvSpPr>
            <a:spLocks noGrp="1"/>
          </p:cNvSpPr>
          <p:nvPr>
            <p:ph type="sldNum" sz="quarter" idx="12"/>
          </p:nvPr>
        </p:nvSpPr>
        <p:spPr/>
        <p:txBody>
          <a:bodyPr/>
          <a:lstStyle/>
          <a:p>
            <a:fld id="{82B21781-D15B-494F-AAF0-74C571186417}" type="slidenum">
              <a:rPr lang="en-US" smtClean="0"/>
              <a:pPr/>
              <a:t>32</a:t>
            </a:fld>
            <a:r>
              <a:rPr lang="en-US" smtClean="0"/>
              <a:t> </a:t>
            </a:r>
            <a:endParaRPr lang="en-US" dirty="0"/>
          </a:p>
        </p:txBody>
      </p:sp>
    </p:spTree>
    <p:extLst>
      <p:ext uri="{BB962C8B-B14F-4D97-AF65-F5344CB8AC3E}">
        <p14:creationId xmlns:p14="http://schemas.microsoft.com/office/powerpoint/2010/main" val="1149551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85011754"/>
              </p:ext>
            </p:extLst>
          </p:nvPr>
        </p:nvGraphicFramePr>
        <p:xfrm>
          <a:off x="838200" y="1825625"/>
          <a:ext cx="10515600" cy="2743200"/>
        </p:xfrm>
        <a:graphic>
          <a:graphicData uri="http://schemas.openxmlformats.org/drawingml/2006/table">
            <a:tbl>
              <a:tblPr firstRow="1" bandRow="1">
                <a:tableStyleId>{5C22544A-7EE6-4342-B048-85BDC9FD1C3A}</a:tableStyleId>
              </a:tblPr>
              <a:tblGrid>
                <a:gridCol w="3505200"/>
                <a:gridCol w="3505200"/>
                <a:gridCol w="3505200"/>
              </a:tblGrid>
              <a:tr h="370840">
                <a:tc>
                  <a:txBody>
                    <a:bodyPr/>
                    <a:lstStyle/>
                    <a:p>
                      <a:r>
                        <a:rPr lang="en-US" sz="2400" dirty="0" smtClean="0"/>
                        <a:t>Semester</a:t>
                      </a:r>
                      <a:endParaRPr lang="en-US" sz="2400" dirty="0"/>
                    </a:p>
                  </a:txBody>
                  <a:tcPr/>
                </a:tc>
                <a:tc>
                  <a:txBody>
                    <a:bodyPr/>
                    <a:lstStyle/>
                    <a:p>
                      <a:r>
                        <a:rPr lang="en-US" sz="2400" dirty="0" smtClean="0"/>
                        <a:t>School</a:t>
                      </a:r>
                      <a:endParaRPr lang="en-US" sz="2400" dirty="0"/>
                    </a:p>
                  </a:txBody>
                  <a:tcPr/>
                </a:tc>
                <a:tc>
                  <a:txBody>
                    <a:bodyPr/>
                    <a:lstStyle/>
                    <a:p>
                      <a:r>
                        <a:rPr lang="en-US" sz="2400" dirty="0" smtClean="0"/>
                        <a:t>Course</a:t>
                      </a:r>
                      <a:endParaRPr lang="en-US" sz="2400" dirty="0"/>
                    </a:p>
                  </a:txBody>
                  <a:tcPr/>
                </a:tc>
              </a:tr>
              <a:tr h="370840">
                <a:tc>
                  <a:txBody>
                    <a:bodyPr/>
                    <a:lstStyle/>
                    <a:p>
                      <a:r>
                        <a:rPr lang="en-US" sz="2400" dirty="0" smtClean="0"/>
                        <a:t>Spring</a:t>
                      </a:r>
                      <a:r>
                        <a:rPr lang="en-US" sz="2400" baseline="0" dirty="0" smtClean="0"/>
                        <a:t> 2013</a:t>
                      </a:r>
                      <a:endParaRPr lang="en-US" sz="2400" dirty="0"/>
                    </a:p>
                  </a:txBody>
                  <a:tcPr/>
                </a:tc>
                <a:tc>
                  <a:txBody>
                    <a:bodyPr/>
                    <a:lstStyle/>
                    <a:p>
                      <a:r>
                        <a:rPr lang="en-US" sz="2400" dirty="0" smtClean="0"/>
                        <a:t>Virginia Tech</a:t>
                      </a:r>
                      <a:endParaRPr lang="en-US" sz="2400" dirty="0"/>
                    </a:p>
                  </a:txBody>
                  <a:tcPr/>
                </a:tc>
                <a:tc>
                  <a:txBody>
                    <a:bodyPr/>
                    <a:lstStyle/>
                    <a:p>
                      <a:r>
                        <a:rPr lang="en-US" sz="2400" dirty="0" smtClean="0"/>
                        <a:t>CS-2</a:t>
                      </a:r>
                      <a:endParaRPr lang="en-US" sz="2400" dirty="0"/>
                    </a:p>
                  </a:txBody>
                  <a:tcPr/>
                </a:tc>
              </a:tr>
              <a:tr h="370840">
                <a:tc rowSpan="3">
                  <a:txBody>
                    <a:bodyPr/>
                    <a:lstStyle/>
                    <a:p>
                      <a:r>
                        <a:rPr lang="en-US" sz="2400" dirty="0" smtClean="0"/>
                        <a:t>Fall 2013</a:t>
                      </a:r>
                      <a:endParaRPr lang="en-US" sz="2400" dirty="0"/>
                    </a:p>
                  </a:txBody>
                  <a:tcPr anchor="ctr"/>
                </a:tc>
                <a:tc>
                  <a:txBody>
                    <a:bodyPr/>
                    <a:lstStyle/>
                    <a:p>
                      <a:r>
                        <a:rPr lang="en-US" sz="2400" dirty="0" smtClean="0"/>
                        <a:t>University of Delaware</a:t>
                      </a:r>
                      <a:endParaRPr lang="en-US" sz="2400" dirty="0"/>
                    </a:p>
                  </a:txBody>
                  <a:tcPr/>
                </a:tc>
                <a:tc>
                  <a:txBody>
                    <a:bodyPr/>
                    <a:lstStyle/>
                    <a:p>
                      <a:r>
                        <a:rPr lang="en-US" sz="2400" dirty="0" smtClean="0"/>
                        <a:t>CS-1</a:t>
                      </a:r>
                      <a:endParaRPr lang="en-US" sz="2400" dirty="0"/>
                    </a:p>
                  </a:txBody>
                  <a:tcPr/>
                </a:tc>
              </a:tr>
              <a:tr h="370840">
                <a:tc vMerge="1">
                  <a:txBody>
                    <a:bodyPr/>
                    <a:lstStyle/>
                    <a:p>
                      <a:endParaRPr lang="en-US" dirty="0"/>
                    </a:p>
                  </a:txBody>
                  <a:tcPr/>
                </a:tc>
                <a:tc>
                  <a:txBody>
                    <a:bodyPr/>
                    <a:lstStyle/>
                    <a:p>
                      <a:r>
                        <a:rPr lang="en-US" sz="2400" dirty="0" smtClean="0"/>
                        <a:t>Virginia Tech</a:t>
                      </a:r>
                      <a:endParaRPr lang="en-US" sz="2400" dirty="0"/>
                    </a:p>
                  </a:txBody>
                  <a:tcPr/>
                </a:tc>
                <a:tc>
                  <a:txBody>
                    <a:bodyPr/>
                    <a:lstStyle/>
                    <a:p>
                      <a:r>
                        <a:rPr lang="en-US" sz="2400" dirty="0" smtClean="0"/>
                        <a:t>CS-2</a:t>
                      </a:r>
                      <a:endParaRPr lang="en-US" sz="2400" dirty="0"/>
                    </a:p>
                  </a:txBody>
                  <a:tcPr/>
                </a:tc>
              </a:tr>
              <a:tr h="370840">
                <a:tc vMerge="1">
                  <a:txBody>
                    <a:bodyPr/>
                    <a:lstStyle/>
                    <a:p>
                      <a:endParaRPr lang="en-US" dirty="0"/>
                    </a:p>
                  </a:txBody>
                  <a:tcPr/>
                </a:tc>
                <a:tc>
                  <a:txBody>
                    <a:bodyPr/>
                    <a:lstStyle/>
                    <a:p>
                      <a:r>
                        <a:rPr lang="en-US" sz="2400" dirty="0" smtClean="0"/>
                        <a:t>Virginia Tech</a:t>
                      </a:r>
                      <a:endParaRPr lang="en-US" sz="2400" dirty="0"/>
                    </a:p>
                  </a:txBody>
                  <a:tcPr/>
                </a:tc>
                <a:tc>
                  <a:txBody>
                    <a:bodyPr/>
                    <a:lstStyle/>
                    <a:p>
                      <a:r>
                        <a:rPr lang="en-US" sz="2400" dirty="0" smtClean="0"/>
                        <a:t>CS-3</a:t>
                      </a:r>
                      <a:endParaRPr lang="en-US" sz="2400" dirty="0"/>
                    </a:p>
                  </a:txBody>
                  <a:tcPr/>
                </a:tc>
              </a:tr>
              <a:tr h="370840">
                <a:tc>
                  <a:txBody>
                    <a:bodyPr/>
                    <a:lstStyle/>
                    <a:p>
                      <a:r>
                        <a:rPr lang="en-US" sz="2400" dirty="0" smtClean="0"/>
                        <a:t>Spring 2014</a:t>
                      </a:r>
                      <a:endParaRPr lang="en-US" sz="2400" dirty="0"/>
                    </a:p>
                  </a:txBody>
                  <a:tcPr/>
                </a:tc>
                <a:tc>
                  <a:txBody>
                    <a:bodyPr/>
                    <a:lstStyle/>
                    <a:p>
                      <a:r>
                        <a:rPr lang="en-US" sz="2400" dirty="0" smtClean="0"/>
                        <a:t>Virginia Tech</a:t>
                      </a:r>
                      <a:endParaRPr lang="en-US" sz="2400" dirty="0"/>
                    </a:p>
                  </a:txBody>
                  <a:tcPr/>
                </a:tc>
                <a:tc>
                  <a:txBody>
                    <a:bodyPr/>
                    <a:lstStyle/>
                    <a:p>
                      <a:r>
                        <a:rPr lang="en-US" sz="2400" dirty="0" smtClean="0"/>
                        <a:t>CS-2</a:t>
                      </a:r>
                      <a:endParaRPr lang="en-US" sz="2400" dirty="0"/>
                    </a:p>
                  </a:txBody>
                  <a:tcPr/>
                </a:tc>
              </a:tr>
            </a:tbl>
          </a:graphicData>
        </a:graphic>
      </p:graphicFrame>
      <p:sp>
        <p:nvSpPr>
          <p:cNvPr id="4" name="Slide Number Placeholder 3"/>
          <p:cNvSpPr>
            <a:spLocks noGrp="1"/>
          </p:cNvSpPr>
          <p:nvPr>
            <p:ph type="sldNum" sz="quarter" idx="12"/>
          </p:nvPr>
        </p:nvSpPr>
        <p:spPr/>
        <p:txBody>
          <a:bodyPr/>
          <a:lstStyle/>
          <a:p>
            <a:fld id="{82B21781-D15B-494F-AAF0-74C571186417}" type="slidenum">
              <a:rPr lang="en-US" smtClean="0"/>
              <a:pPr/>
              <a:t>33</a:t>
            </a:fld>
            <a:r>
              <a:rPr lang="en-US" smtClean="0"/>
              <a:t> </a:t>
            </a:r>
            <a:endParaRPr lang="en-US" dirty="0"/>
          </a:p>
        </p:txBody>
      </p:sp>
    </p:spTree>
    <p:extLst>
      <p:ext uri="{BB962C8B-B14F-4D97-AF65-F5344CB8AC3E}">
        <p14:creationId xmlns:p14="http://schemas.microsoft.com/office/powerpoint/2010/main" val="37189288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a:t>
            </a:r>
            <a:endParaRPr lang="en-US" dirty="0"/>
          </a:p>
        </p:txBody>
      </p:sp>
      <p:sp>
        <p:nvSpPr>
          <p:cNvPr id="3" name="Content Placeholder 2"/>
          <p:cNvSpPr>
            <a:spLocks noGrp="1"/>
          </p:cNvSpPr>
          <p:nvPr>
            <p:ph idx="1"/>
          </p:nvPr>
        </p:nvSpPr>
        <p:spPr/>
        <p:txBody>
          <a:bodyPr/>
          <a:lstStyle/>
          <a:p>
            <a:r>
              <a:rPr lang="en-US" dirty="0" smtClean="0"/>
              <a:t>SIGCSE Publication</a:t>
            </a:r>
          </a:p>
          <a:p>
            <a:r>
              <a:rPr lang="en-US" dirty="0" smtClean="0"/>
              <a:t>SPLASHE Conference Talk</a:t>
            </a:r>
          </a:p>
          <a:p>
            <a:r>
              <a:rPr lang="en-US" dirty="0" smtClean="0"/>
              <a:t>SIGCSE RTW Workshop: 2014, 2015</a:t>
            </a:r>
          </a:p>
          <a:p>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34</a:t>
            </a:fld>
            <a:r>
              <a:rPr lang="en-US" smtClean="0"/>
              <a:t> </a:t>
            </a:r>
            <a:endParaRPr lang="en-US" dirty="0"/>
          </a:p>
        </p:txBody>
      </p:sp>
      <p:sp>
        <p:nvSpPr>
          <p:cNvPr id="5" name="Rectangle 4"/>
          <p:cNvSpPr/>
          <p:nvPr/>
        </p:nvSpPr>
        <p:spPr>
          <a:xfrm>
            <a:off x="309489" y="4450775"/>
            <a:ext cx="11573022" cy="1815882"/>
          </a:xfrm>
          <a:prstGeom prst="rect">
            <a:avLst/>
          </a:prstGeom>
        </p:spPr>
        <p:txBody>
          <a:bodyPr wrap="square">
            <a:spAutoFit/>
          </a:bodyPr>
          <a:lstStyle/>
          <a:p>
            <a:pPr marL="285750" indent="-285750">
              <a:buFont typeface="Arial" panose="020B0604020202020204" pitchFamily="34" charset="0"/>
              <a:buChar char="•"/>
            </a:pPr>
            <a:r>
              <a:rPr lang="en-US" sz="1400" dirty="0"/>
              <a:t>Eli </a:t>
            </a:r>
            <a:r>
              <a:rPr lang="en-US" sz="1400" dirty="0" err="1"/>
              <a:t>Tilevich</a:t>
            </a:r>
            <a:r>
              <a:rPr lang="en-US" sz="1400" dirty="0"/>
              <a:t>, Clifford A. Shaffer, and Austin Cory Bart. 2014. Creating stimulating, relevant, and manageable introductory computer science projects that utilize real-time web-based data (abstract only). In Proceedings of the 45th ACM technical symposium on Computer science education (SIGCSE '14). ACM, New York, NY, USA, 743-743. DOI=10.1145/2538862.2539002</a:t>
            </a:r>
          </a:p>
          <a:p>
            <a:pPr marL="285750" indent="-285750">
              <a:buFont typeface="Arial" panose="020B0604020202020204" pitchFamily="34" charset="0"/>
              <a:buChar char="•"/>
            </a:pPr>
            <a:r>
              <a:rPr lang="en-US" sz="1400" dirty="0"/>
              <a:t>Austin Cory Bart, Eli </a:t>
            </a:r>
            <a:r>
              <a:rPr lang="en-US" sz="1400" dirty="0" err="1"/>
              <a:t>Tilevich</a:t>
            </a:r>
            <a:r>
              <a:rPr lang="en-US" sz="1400" dirty="0"/>
              <a:t>, </a:t>
            </a:r>
            <a:r>
              <a:rPr lang="en-US" sz="1400" dirty="0" err="1"/>
              <a:t>Simin</a:t>
            </a:r>
            <a:r>
              <a:rPr lang="en-US" sz="1400" dirty="0"/>
              <a:t> Hall, Tony </a:t>
            </a:r>
            <a:r>
              <a:rPr lang="en-US" sz="1400" dirty="0" err="1"/>
              <a:t>Allevato</a:t>
            </a:r>
            <a:r>
              <a:rPr lang="en-US" sz="1400" dirty="0"/>
              <a:t>, and Clifford A. Shaffer. 2014. Transforming introductory computer science projects via real-time web data. In Proceedings of the 45th ACM technical symposium on Computer science education (SIGCSE '14). ACM, New York, NY, USA, 289-294. DOI=10.1145/2538862.2538941</a:t>
            </a:r>
          </a:p>
          <a:p>
            <a:pPr marL="285750" indent="-285750">
              <a:buFont typeface="Arial" panose="020B0604020202020204" pitchFamily="34" charset="0"/>
              <a:buChar char="•"/>
            </a:pPr>
            <a:r>
              <a:rPr lang="en-US" sz="1400" dirty="0"/>
              <a:t>A. C. Bart, E. </a:t>
            </a:r>
            <a:r>
              <a:rPr lang="en-US" sz="1400" dirty="0" err="1"/>
              <a:t>Tilevich</a:t>
            </a:r>
            <a:r>
              <a:rPr lang="en-US" sz="1400" dirty="0"/>
              <a:t>, C. A. Shaffer, T. </a:t>
            </a:r>
            <a:r>
              <a:rPr lang="en-US" sz="1400" dirty="0" err="1"/>
              <a:t>Allevato</a:t>
            </a:r>
            <a:r>
              <a:rPr lang="en-US" sz="1400" dirty="0"/>
              <a:t>, S. Hall, Using Real-Time Web Data to Enrich Introductory Computer Science Projects, Splash-E '13, Indianapolis, Indiana. October 26-31, 2013.</a:t>
            </a:r>
          </a:p>
        </p:txBody>
      </p:sp>
    </p:spTree>
    <p:extLst>
      <p:ext uri="{BB962C8B-B14F-4D97-AF65-F5344CB8AC3E}">
        <p14:creationId xmlns:p14="http://schemas.microsoft.com/office/powerpoint/2010/main" val="13749172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CS-1 results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4214" y="2411004"/>
            <a:ext cx="5143571" cy="3225030"/>
          </a:xfrm>
        </p:spPr>
      </p:pic>
      <p:sp>
        <p:nvSpPr>
          <p:cNvPr id="4" name="Slide Number Placeholder 3"/>
          <p:cNvSpPr>
            <a:spLocks noGrp="1"/>
          </p:cNvSpPr>
          <p:nvPr>
            <p:ph type="sldNum" sz="quarter" idx="12"/>
          </p:nvPr>
        </p:nvSpPr>
        <p:spPr/>
        <p:txBody>
          <a:bodyPr/>
          <a:lstStyle/>
          <a:p>
            <a:fld id="{82B21781-D15B-494F-AAF0-74C571186417}" type="slidenum">
              <a:rPr lang="en-US" smtClean="0"/>
              <a:pPr/>
              <a:t>35</a:t>
            </a:fld>
            <a:r>
              <a:rPr lang="en-US" smtClean="0"/>
              <a:t> </a:t>
            </a:r>
            <a:endParaRPr lang="en-US" dirty="0"/>
          </a:p>
        </p:txBody>
      </p:sp>
    </p:spTree>
    <p:extLst>
      <p:ext uri="{BB962C8B-B14F-4D97-AF65-F5344CB8AC3E}">
        <p14:creationId xmlns:p14="http://schemas.microsoft.com/office/powerpoint/2010/main" val="33988003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“V2”: CORGIS</a:t>
            </a:r>
            <a:endParaRPr lang="en-US" dirty="0"/>
          </a:p>
        </p:txBody>
      </p:sp>
      <p:sp>
        <p:nvSpPr>
          <p:cNvPr id="3" name="Content Placeholder 2"/>
          <p:cNvSpPr>
            <a:spLocks noGrp="1"/>
          </p:cNvSpPr>
          <p:nvPr>
            <p:ph idx="1"/>
          </p:nvPr>
        </p:nvSpPr>
        <p:spPr/>
        <p:txBody>
          <a:bodyPr/>
          <a:lstStyle/>
          <a:p>
            <a:r>
              <a:rPr lang="en-US" dirty="0" smtClean="0"/>
              <a:t>Collection of Real-time, Giant, Interesting </a:t>
            </a:r>
            <a:r>
              <a:rPr lang="en-US" dirty="0" err="1" smtClean="0"/>
              <a:t>datasetS</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36</a:t>
            </a:fld>
            <a:r>
              <a:rPr lang="en-US" smtClean="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587" y="2218884"/>
            <a:ext cx="4826013" cy="3958079"/>
          </a:xfrm>
          <a:prstGeom prst="rect">
            <a:avLst/>
          </a:prstGeom>
        </p:spPr>
      </p:pic>
    </p:spTree>
    <p:extLst>
      <p:ext uri="{BB962C8B-B14F-4D97-AF65-F5344CB8AC3E}">
        <p14:creationId xmlns:p14="http://schemas.microsoft.com/office/powerpoint/2010/main" val="33394202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Expand to other dimensions of “Big”-ness</a:t>
            </a:r>
          </a:p>
          <a:p>
            <a:r>
              <a:rPr lang="en-US" dirty="0" smtClean="0"/>
              <a:t>Expand number of </a:t>
            </a:r>
            <a:r>
              <a:rPr lang="en-US" dirty="0" err="1" smtClean="0"/>
              <a:t>libraires</a:t>
            </a:r>
            <a:endParaRPr lang="en-US" dirty="0" smtClean="0"/>
          </a:p>
          <a:p>
            <a:r>
              <a:rPr lang="en-US" dirty="0" smtClean="0"/>
              <a:t>Deeper evaluation</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37</a:t>
            </a:fld>
            <a:r>
              <a:rPr lang="en-US" smtClean="0"/>
              <a:t> </a:t>
            </a:r>
            <a:endParaRPr lang="en-US" dirty="0"/>
          </a:p>
        </p:txBody>
      </p:sp>
    </p:spTree>
    <p:extLst>
      <p:ext uri="{BB962C8B-B14F-4D97-AF65-F5344CB8AC3E}">
        <p14:creationId xmlns:p14="http://schemas.microsoft.com/office/powerpoint/2010/main" val="23942604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34228577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Volume </a:t>
            </a:r>
            <a:r>
              <a:rPr lang="en-US" dirty="0" smtClean="0"/>
              <a:t>(Sampling)</a:t>
            </a:r>
            <a:endParaRPr lang="en-US" dirty="0"/>
          </a:p>
        </p:txBody>
      </p:sp>
      <p:pic>
        <p:nvPicPr>
          <p:cNvPr id="4" name="Picture 4" descr="C:\Users\acbart\AppData\Local\Microsoft\Windows\Temporary Internet Files\Content.IE5\CNB1F19X\MC90005912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923197" y="2854560"/>
            <a:ext cx="1812341" cy="1649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918473" y="3936886"/>
            <a:ext cx="1589129" cy="707886"/>
          </a:xfrm>
          <a:prstGeom prst="rect">
            <a:avLst/>
          </a:prstGeom>
          <a:noFill/>
        </p:spPr>
        <p:txBody>
          <a:bodyPr wrap="square" rtlCol="0">
            <a:spAutoFit/>
          </a:bodyPr>
          <a:lstStyle/>
          <a:p>
            <a:pPr algn="ctr"/>
            <a:r>
              <a:rPr lang="en-US" sz="2000" b="1" dirty="0" smtClean="0"/>
              <a:t>Large Data Source</a:t>
            </a:r>
            <a:endParaRPr lang="en-US" sz="2000" b="1" dirty="0"/>
          </a:p>
        </p:txBody>
      </p:sp>
      <p:sp>
        <p:nvSpPr>
          <p:cNvPr id="6" name="TextBox 5"/>
          <p:cNvSpPr txBox="1"/>
          <p:nvPr/>
        </p:nvSpPr>
        <p:spPr>
          <a:xfrm>
            <a:off x="6814065" y="4120875"/>
            <a:ext cx="1117614" cy="707886"/>
          </a:xfrm>
          <a:prstGeom prst="rect">
            <a:avLst/>
          </a:prstGeom>
          <a:noFill/>
        </p:spPr>
        <p:txBody>
          <a:bodyPr wrap="none" rtlCol="0">
            <a:spAutoFit/>
          </a:bodyPr>
          <a:lstStyle/>
          <a:p>
            <a:pPr algn="ctr"/>
            <a:r>
              <a:rPr lang="en-US" sz="2000" b="1" dirty="0" smtClean="0"/>
              <a:t>Internal</a:t>
            </a:r>
            <a:br>
              <a:rPr lang="en-US" sz="2000" b="1" dirty="0" smtClean="0"/>
            </a:br>
            <a:r>
              <a:rPr lang="en-US" sz="2000" b="1" dirty="0" smtClean="0"/>
              <a:t>Data</a:t>
            </a:r>
            <a:endParaRPr lang="en-US" sz="2000" b="1" dirty="0"/>
          </a:p>
        </p:txBody>
      </p:sp>
      <p:sp>
        <p:nvSpPr>
          <p:cNvPr id="7" name="Rectangle 6"/>
          <p:cNvSpPr/>
          <p:nvPr/>
        </p:nvSpPr>
        <p:spPr>
          <a:xfrm>
            <a:off x="6134984" y="2630440"/>
            <a:ext cx="2177199" cy="461665"/>
          </a:xfrm>
          <a:prstGeom prst="rect">
            <a:avLst/>
          </a:prstGeom>
        </p:spPr>
        <p:txBody>
          <a:bodyPr wrap="none">
            <a:spAutoFit/>
          </a:bodyPr>
          <a:lstStyle/>
          <a:p>
            <a:r>
              <a:rPr lang="en-US" sz="2400" b="1" dirty="0" smtClean="0"/>
              <a:t>Client Library</a:t>
            </a:r>
            <a:endParaRPr lang="en-US" sz="2400" b="1" dirty="0"/>
          </a:p>
        </p:txBody>
      </p:sp>
      <p:cxnSp>
        <p:nvCxnSpPr>
          <p:cNvPr id="9" name="Straight Arrow Connector 8"/>
          <p:cNvCxnSpPr>
            <a:stCxn id="4" idx="1"/>
          </p:cNvCxnSpPr>
          <p:nvPr/>
        </p:nvCxnSpPr>
        <p:spPr>
          <a:xfrm>
            <a:off x="3735538" y="3679349"/>
            <a:ext cx="2928190"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3839266" y="3285382"/>
            <a:ext cx="2528256" cy="369332"/>
          </a:xfrm>
          <a:prstGeom prst="rect">
            <a:avLst/>
          </a:prstGeom>
        </p:spPr>
        <p:txBody>
          <a:bodyPr wrap="none">
            <a:spAutoFit/>
          </a:bodyPr>
          <a:lstStyle/>
          <a:p>
            <a:r>
              <a:rPr lang="en-US" b="1" dirty="0" smtClean="0">
                <a:latin typeface="Courier New" panose="02070309020205020404" pitchFamily="49" charset="0"/>
                <a:cs typeface="Courier New" panose="02070309020205020404" pitchFamily="49" charset="0"/>
              </a:rPr>
              <a:t>(get-weather ...)</a:t>
            </a:r>
            <a:endParaRPr lang="en-US" b="1" dirty="0">
              <a:latin typeface="Courier New" panose="02070309020205020404" pitchFamily="49" charset="0"/>
              <a:cs typeface="Courier New" panose="02070309020205020404" pitchFamily="49" charset="0"/>
            </a:endParaRPr>
          </a:p>
        </p:txBody>
      </p:sp>
      <p:pic>
        <p:nvPicPr>
          <p:cNvPr id="12" name="Picture 12" descr="http://www.silvatechsolutions.com/wp-content/uploads/2012/07/Misc-Web-Database-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6989" y="2758248"/>
            <a:ext cx="1229111" cy="122910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a:stCxn id="12" idx="1"/>
          </p:cNvCxnSpPr>
          <p:nvPr/>
        </p:nvCxnSpPr>
        <p:spPr>
          <a:xfrm flipH="1">
            <a:off x="8017605" y="3372803"/>
            <a:ext cx="1009384" cy="1302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3720308" y="3739772"/>
            <a:ext cx="3079689" cy="369332"/>
          </a:xfrm>
          <a:prstGeom prst="rect">
            <a:avLst/>
          </a:prstGeom>
        </p:spPr>
        <p:txBody>
          <a:bodyPr wrap="none">
            <a:spAutoFit/>
          </a:bodyPr>
          <a:lstStyle/>
          <a:p>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searchBusinesses</a:t>
            </a:r>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sp>
        <p:nvSpPr>
          <p:cNvPr id="16" name="Rectangle 15"/>
          <p:cNvSpPr/>
          <p:nvPr/>
        </p:nvSpPr>
        <p:spPr>
          <a:xfrm>
            <a:off x="3726713" y="4029048"/>
            <a:ext cx="2803973" cy="369332"/>
          </a:xfrm>
          <a:prstGeom prst="rect">
            <a:avLst/>
          </a:prstGeom>
        </p:spPr>
        <p:txBody>
          <a:bodyPr wrap="none">
            <a:spAutoFit/>
          </a:bodyPr>
          <a:lstStyle/>
          <a:p>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getEarthquakes</a:t>
            </a:r>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sp>
        <p:nvSpPr>
          <p:cNvPr id="17" name="Rectangle 16"/>
          <p:cNvSpPr/>
          <p:nvPr/>
        </p:nvSpPr>
        <p:spPr>
          <a:xfrm>
            <a:off x="3726713" y="4328909"/>
            <a:ext cx="2252540" cy="369332"/>
          </a:xfrm>
          <a:prstGeom prst="rect">
            <a:avLst/>
          </a:prstGeom>
        </p:spPr>
        <p:txBody>
          <a:bodyPr wrap="none">
            <a:spAutoFit/>
          </a:bodyPr>
          <a:lstStyle/>
          <a:p>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get_stocks</a:t>
            </a:r>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sp>
        <p:nvSpPr>
          <p:cNvPr id="18" name="Rectangle 17"/>
          <p:cNvSpPr/>
          <p:nvPr/>
        </p:nvSpPr>
        <p:spPr>
          <a:xfrm>
            <a:off x="3716240" y="4622041"/>
            <a:ext cx="873957" cy="369332"/>
          </a:xfrm>
          <a:prstGeom prst="rect">
            <a:avLst/>
          </a:prstGeom>
        </p:spPr>
        <p:txBody>
          <a:bodyPr wrap="none">
            <a:spAutoFit/>
          </a:bodyPr>
          <a:lstStyle/>
          <a:p>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pic>
        <p:nvPicPr>
          <p:cNvPr id="19" name="Picture 50" descr="http://www.iconattitude.com/icons/open_icon_library/tango-style/png/256/text-x-pyth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9392" y="3071175"/>
            <a:ext cx="1142539" cy="114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184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Virginia Tech</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4</a:t>
            </a:fld>
            <a:r>
              <a:rPr lang="en-US" smtClean="0"/>
              <a:t> </a:t>
            </a:r>
            <a:endParaRPr lang="en-US" dirty="0"/>
          </a:p>
        </p:txBody>
      </p:sp>
      <p:sp>
        <p:nvSpPr>
          <p:cNvPr id="6" name="Content Placeholder 4"/>
          <p:cNvSpPr>
            <a:spLocks noGrp="1"/>
          </p:cNvSpPr>
          <p:nvPr>
            <p:ph idx="1"/>
          </p:nvPr>
        </p:nvSpPr>
        <p:spPr>
          <a:xfrm>
            <a:off x="1104293" y="1662953"/>
            <a:ext cx="8946541" cy="4195481"/>
          </a:xfrm>
        </p:spPr>
        <p:txBody>
          <a:bodyPr>
            <a:normAutofit/>
          </a:bodyPr>
          <a:lstStyle/>
          <a:p>
            <a:pPr marL="0" indent="0">
              <a:buNone/>
            </a:pPr>
            <a:r>
              <a:rPr lang="en-US" i="1" dirty="0" smtClean="0">
                <a:latin typeface="Book Antiqua" panose="02040602050305030304" pitchFamily="18" charset="0"/>
              </a:rPr>
              <a:t>“To </a:t>
            </a:r>
            <a:r>
              <a:rPr lang="en-US" i="1" dirty="0">
                <a:latin typeface="Book Antiqua" panose="02040602050305030304" pitchFamily="18" charset="0"/>
              </a:rPr>
              <a:t>this end, </a:t>
            </a:r>
            <a:r>
              <a:rPr lang="en-US" sz="2800" b="1" i="1" dirty="0">
                <a:latin typeface="Book Antiqua" panose="02040602050305030304" pitchFamily="18" charset="0"/>
              </a:rPr>
              <a:t>Virginia </a:t>
            </a:r>
            <a:r>
              <a:rPr lang="en-US" sz="2800" b="1" i="1" dirty="0">
                <a:latin typeface="Book Antiqua" panose="02040602050305030304" pitchFamily="18" charset="0"/>
                <a:ea typeface="Verdana" panose="020B0604030504040204" pitchFamily="34" charset="0"/>
                <a:cs typeface="Arial" panose="020B0604020202020204" pitchFamily="34" charset="0"/>
              </a:rPr>
              <a:t>Tech</a:t>
            </a:r>
            <a:r>
              <a:rPr lang="en-US" sz="2800" b="1" i="1" dirty="0">
                <a:latin typeface="Book Antiqua" panose="02040602050305030304" pitchFamily="18" charset="0"/>
              </a:rPr>
              <a:t> will </a:t>
            </a:r>
            <a:r>
              <a:rPr lang="en-US" i="1" dirty="0">
                <a:latin typeface="Book Antiqua" panose="02040602050305030304" pitchFamily="18" charset="0"/>
              </a:rPr>
              <a:t>comprehensively evaluate and </a:t>
            </a:r>
            <a:r>
              <a:rPr lang="en-US" sz="2800" i="1" dirty="0">
                <a:latin typeface="Book Antiqua" panose="02040602050305030304" pitchFamily="18" charset="0"/>
              </a:rPr>
              <a:t>modify the current Curriculum</a:t>
            </a:r>
            <a:r>
              <a:rPr lang="en-US" i="1" dirty="0">
                <a:latin typeface="Book Antiqua" panose="02040602050305030304" pitchFamily="18" charset="0"/>
              </a:rPr>
              <a:t> for Liberal Education to … </a:t>
            </a:r>
            <a:r>
              <a:rPr lang="en-US" sz="2800" b="1" i="1" dirty="0">
                <a:latin typeface="Book Antiqua" panose="02040602050305030304" pitchFamily="18" charset="0"/>
              </a:rPr>
              <a:t>incorporate computational thinking </a:t>
            </a:r>
            <a:r>
              <a:rPr lang="en-US" i="1" dirty="0">
                <a:latin typeface="Book Antiqua" panose="02040602050305030304" pitchFamily="18" charset="0"/>
              </a:rPr>
              <a:t>and informatics/digital fluency as basic skills </a:t>
            </a:r>
            <a:r>
              <a:rPr lang="en-US" sz="2800" b="1" i="1" dirty="0">
                <a:latin typeface="Book Antiqua" panose="02040602050305030304" pitchFamily="18" charset="0"/>
              </a:rPr>
              <a:t>for all students</a:t>
            </a:r>
            <a:r>
              <a:rPr lang="en-US" i="1" dirty="0">
                <a:latin typeface="Book Antiqua" panose="02040602050305030304" pitchFamily="18" charset="0"/>
              </a:rPr>
              <a:t>, thereby enabling our students to be engaged citizens and life-long learners.”</a:t>
            </a:r>
          </a:p>
          <a:p>
            <a:pPr marL="0" indent="0">
              <a:buNone/>
            </a:pPr>
            <a:endParaRPr lang="en-US" dirty="0">
              <a:latin typeface="Book Antiqua" panose="02040602050305030304" pitchFamily="18" charset="0"/>
            </a:endParaRPr>
          </a:p>
        </p:txBody>
      </p:sp>
      <p:pic>
        <p:nvPicPr>
          <p:cNvPr id="7" name="Picture 6" descr="www.president.vt.edu/strategic-plan/2012-plan/2012-strategic-plan.pdf - Google Chrome"/>
          <p:cNvPicPr>
            <a:picLocks noChangeAspect="1"/>
          </p:cNvPicPr>
          <p:nvPr/>
        </p:nvPicPr>
        <p:blipFill rotWithShape="1">
          <a:blip r:embed="rId2">
            <a:extLst>
              <a:ext uri="{28A0092B-C50C-407E-A947-70E740481C1C}">
                <a14:useLocalDpi xmlns:a14="http://schemas.microsoft.com/office/drawing/2010/main" val="0"/>
              </a:ext>
            </a:extLst>
          </a:blip>
          <a:srcRect l="12243" t="14966" r="12316" b="25620"/>
          <a:stretch/>
        </p:blipFill>
        <p:spPr>
          <a:xfrm>
            <a:off x="4476188" y="3760693"/>
            <a:ext cx="6032828" cy="2557778"/>
          </a:xfrm>
          <a:prstGeom prst="rect">
            <a:avLst/>
          </a:prstGeom>
        </p:spPr>
      </p:pic>
    </p:spTree>
    <p:extLst>
      <p:ext uri="{BB962C8B-B14F-4D97-AF65-F5344CB8AC3E}">
        <p14:creationId xmlns:p14="http://schemas.microsoft.com/office/powerpoint/2010/main" val="40438687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Thinking Course</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40</a:t>
            </a:fld>
            <a:r>
              <a:rPr lang="en-US" smtClean="0"/>
              <a:t> </a:t>
            </a:r>
            <a:endParaRPr lang="en-US" dirty="0"/>
          </a:p>
        </p:txBody>
      </p:sp>
      <p:sp>
        <p:nvSpPr>
          <p:cNvPr id="5" name="Text Placeholder 13"/>
          <p:cNvSpPr txBox="1">
            <a:spLocks/>
          </p:cNvSpPr>
          <p:nvPr/>
        </p:nvSpPr>
        <p:spPr>
          <a:xfrm>
            <a:off x="2281689" y="1681851"/>
            <a:ext cx="3719637" cy="595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Dr. Dennis Kafura</a:t>
            </a:r>
            <a:endParaRPr lang="en-US" dirty="0"/>
          </a:p>
        </p:txBody>
      </p:sp>
      <p:sp>
        <p:nvSpPr>
          <p:cNvPr id="6" name="Text Placeholder 14"/>
          <p:cNvSpPr txBox="1">
            <a:spLocks/>
          </p:cNvSpPr>
          <p:nvPr/>
        </p:nvSpPr>
        <p:spPr>
          <a:xfrm>
            <a:off x="7615841" y="1681851"/>
            <a:ext cx="3737960" cy="5956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Bushra Chowdhury</a:t>
            </a:r>
            <a:endParaRPr lang="en-US" dirty="0"/>
          </a:p>
        </p:txBody>
      </p:sp>
      <p:pic>
        <p:nvPicPr>
          <p:cNvPr id="7" name="Picture 2" descr="https://lh3.googleusercontent.com/-e650ySQYaMQ/AAAAAAAAAAI/AAAAAAAAAAA/KWldcL5So8M/phot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981" y="2277502"/>
            <a:ext cx="2654593" cy="26545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people.cs.vt.edu/~kafura/kafura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681" y="2266932"/>
            <a:ext cx="1769728" cy="26545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p:cNvGraphicFramePr/>
          <p:nvPr>
            <p:extLst>
              <p:ext uri="{D42A27DB-BD31-4B8C-83A1-F6EECF244321}">
                <p14:modId xmlns:p14="http://schemas.microsoft.com/office/powerpoint/2010/main" val="878038271"/>
              </p:ext>
            </p:extLst>
          </p:nvPr>
        </p:nvGraphicFramePr>
        <p:xfrm>
          <a:off x="1200335" y="4480492"/>
          <a:ext cx="9601982" cy="25441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82185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p:cNvSpPr/>
          <p:nvPr/>
        </p:nvSpPr>
        <p:spPr>
          <a:xfrm>
            <a:off x="5633578" y="2186699"/>
            <a:ext cx="787790" cy="4438358"/>
          </a:xfrm>
          <a:prstGeom prst="downArrow">
            <a:avLst>
              <a:gd name="adj1" fmla="val 50000"/>
              <a:gd name="adj2" fmla="val 252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Course Overview</a:t>
            </a:r>
            <a:endParaRPr lang="en-US" dirty="0"/>
          </a:p>
        </p:txBody>
      </p:sp>
      <p:sp>
        <p:nvSpPr>
          <p:cNvPr id="4" name="Rectangle 3"/>
          <p:cNvSpPr/>
          <p:nvPr/>
        </p:nvSpPr>
        <p:spPr>
          <a:xfrm>
            <a:off x="4423757" y="2158563"/>
            <a:ext cx="3277772" cy="6471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Introduction</a:t>
            </a:r>
            <a:endParaRPr lang="en-US" dirty="0"/>
          </a:p>
        </p:txBody>
      </p:sp>
      <p:sp>
        <p:nvSpPr>
          <p:cNvPr id="5" name="Rectangle 4"/>
          <p:cNvSpPr/>
          <p:nvPr/>
        </p:nvSpPr>
        <p:spPr>
          <a:xfrm>
            <a:off x="4423757" y="3027242"/>
            <a:ext cx="3277772" cy="6471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Computational Modelling</a:t>
            </a:r>
            <a:endParaRPr lang="en-US" dirty="0"/>
          </a:p>
        </p:txBody>
      </p:sp>
      <p:sp>
        <p:nvSpPr>
          <p:cNvPr id="6" name="Rectangle 5"/>
          <p:cNvSpPr/>
          <p:nvPr/>
        </p:nvSpPr>
        <p:spPr>
          <a:xfrm>
            <a:off x="4423757" y="3895921"/>
            <a:ext cx="3277772" cy="6471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Algorithms</a:t>
            </a:r>
            <a:endParaRPr lang="en-US" dirty="0"/>
          </a:p>
        </p:txBody>
      </p:sp>
      <p:sp>
        <p:nvSpPr>
          <p:cNvPr id="7" name="Rectangle 6"/>
          <p:cNvSpPr/>
          <p:nvPr/>
        </p:nvSpPr>
        <p:spPr>
          <a:xfrm>
            <a:off x="4423757" y="4764600"/>
            <a:ext cx="3277772" cy="6471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Big Data</a:t>
            </a:r>
            <a:endParaRPr lang="en-US" dirty="0"/>
          </a:p>
        </p:txBody>
      </p:sp>
      <p:sp>
        <p:nvSpPr>
          <p:cNvPr id="8" name="Rectangle 7"/>
          <p:cNvSpPr/>
          <p:nvPr/>
        </p:nvSpPr>
        <p:spPr>
          <a:xfrm>
            <a:off x="4423757" y="5633280"/>
            <a:ext cx="3277772" cy="6471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Conclusion</a:t>
            </a:r>
            <a:endParaRPr lang="en-US" dirty="0"/>
          </a:p>
        </p:txBody>
      </p:sp>
      <p:sp>
        <p:nvSpPr>
          <p:cNvPr id="9" name="TextBox 8"/>
          <p:cNvSpPr txBox="1"/>
          <p:nvPr/>
        </p:nvSpPr>
        <p:spPr>
          <a:xfrm>
            <a:off x="5163999" y="1618955"/>
            <a:ext cx="1797287" cy="400110"/>
          </a:xfrm>
          <a:prstGeom prst="rect">
            <a:avLst/>
          </a:prstGeom>
          <a:noFill/>
        </p:spPr>
        <p:txBody>
          <a:bodyPr wrap="none" rtlCol="0">
            <a:spAutoFit/>
          </a:bodyPr>
          <a:lstStyle/>
          <a:p>
            <a:r>
              <a:rPr lang="en-US" sz="2000" b="1" u="sng" dirty="0" smtClean="0"/>
              <a:t>Course Topic</a:t>
            </a:r>
            <a:endParaRPr lang="en-US" sz="2000" b="1" u="sng" dirty="0"/>
          </a:p>
        </p:txBody>
      </p:sp>
      <p:sp>
        <p:nvSpPr>
          <p:cNvPr id="12" name="Rectangle 11"/>
          <p:cNvSpPr/>
          <p:nvPr/>
        </p:nvSpPr>
        <p:spPr>
          <a:xfrm>
            <a:off x="8065589" y="3027242"/>
            <a:ext cx="1985245" cy="6471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NetLogo</a:t>
            </a:r>
            <a:endParaRPr lang="en-US" dirty="0"/>
          </a:p>
        </p:txBody>
      </p:sp>
      <p:sp>
        <p:nvSpPr>
          <p:cNvPr id="13" name="Rectangle 12"/>
          <p:cNvSpPr/>
          <p:nvPr/>
        </p:nvSpPr>
        <p:spPr>
          <a:xfrm>
            <a:off x="8065588" y="3895921"/>
            <a:ext cx="1985246" cy="6471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Blockly</a:t>
            </a:r>
            <a:r>
              <a:rPr lang="en-US" dirty="0"/>
              <a:t> (Python)</a:t>
            </a:r>
          </a:p>
        </p:txBody>
      </p:sp>
      <p:sp>
        <p:nvSpPr>
          <p:cNvPr id="14" name="Rectangle 13"/>
          <p:cNvSpPr/>
          <p:nvPr/>
        </p:nvSpPr>
        <p:spPr>
          <a:xfrm>
            <a:off x="8065587" y="4764600"/>
            <a:ext cx="1985247" cy="6471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IDLE (Python)</a:t>
            </a:r>
            <a:endParaRPr lang="en-US" dirty="0"/>
          </a:p>
        </p:txBody>
      </p:sp>
      <p:cxnSp>
        <p:nvCxnSpPr>
          <p:cNvPr id="22" name="Straight Connector 21"/>
          <p:cNvCxnSpPr>
            <a:stCxn id="5" idx="3"/>
            <a:endCxn id="12" idx="1"/>
          </p:cNvCxnSpPr>
          <p:nvPr/>
        </p:nvCxnSpPr>
        <p:spPr>
          <a:xfrm>
            <a:off x="7701529" y="3350799"/>
            <a:ext cx="364060" cy="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6" idx="3"/>
            <a:endCxn id="13" idx="1"/>
          </p:cNvCxnSpPr>
          <p:nvPr/>
        </p:nvCxnSpPr>
        <p:spPr>
          <a:xfrm>
            <a:off x="7701529" y="4219478"/>
            <a:ext cx="364059" cy="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24" name="Straight Connector 23"/>
          <p:cNvCxnSpPr>
            <a:stCxn id="7" idx="3"/>
            <a:endCxn id="14" idx="1"/>
          </p:cNvCxnSpPr>
          <p:nvPr/>
        </p:nvCxnSpPr>
        <p:spPr>
          <a:xfrm>
            <a:off x="7701529" y="5088157"/>
            <a:ext cx="364058"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29" name="TextBox 28"/>
          <p:cNvSpPr txBox="1"/>
          <p:nvPr/>
        </p:nvSpPr>
        <p:spPr>
          <a:xfrm>
            <a:off x="3089561" y="2320586"/>
            <a:ext cx="1015021" cy="369332"/>
          </a:xfrm>
          <a:prstGeom prst="rect">
            <a:avLst/>
          </a:prstGeom>
          <a:noFill/>
        </p:spPr>
        <p:txBody>
          <a:bodyPr wrap="none" rtlCol="0">
            <a:spAutoFit/>
          </a:bodyPr>
          <a:lstStyle/>
          <a:p>
            <a:r>
              <a:rPr lang="en-US" dirty="0" smtClean="0"/>
              <a:t>1 Week</a:t>
            </a:r>
            <a:endParaRPr lang="en-US" dirty="0"/>
          </a:p>
        </p:txBody>
      </p:sp>
      <p:sp>
        <p:nvSpPr>
          <p:cNvPr id="30" name="TextBox 29"/>
          <p:cNvSpPr txBox="1"/>
          <p:nvPr/>
        </p:nvSpPr>
        <p:spPr>
          <a:xfrm>
            <a:off x="3044676" y="3183482"/>
            <a:ext cx="1104790" cy="369332"/>
          </a:xfrm>
          <a:prstGeom prst="rect">
            <a:avLst/>
          </a:prstGeom>
          <a:noFill/>
        </p:spPr>
        <p:txBody>
          <a:bodyPr wrap="none" rtlCol="0">
            <a:spAutoFit/>
          </a:bodyPr>
          <a:lstStyle/>
          <a:p>
            <a:r>
              <a:rPr lang="en-US" dirty="0" smtClean="0"/>
              <a:t>3 Weeks</a:t>
            </a:r>
            <a:endParaRPr lang="en-US" dirty="0"/>
          </a:p>
        </p:txBody>
      </p:sp>
      <p:sp>
        <p:nvSpPr>
          <p:cNvPr id="31" name="TextBox 30"/>
          <p:cNvSpPr txBox="1"/>
          <p:nvPr/>
        </p:nvSpPr>
        <p:spPr>
          <a:xfrm>
            <a:off x="3044676" y="4046378"/>
            <a:ext cx="1104790" cy="369332"/>
          </a:xfrm>
          <a:prstGeom prst="rect">
            <a:avLst/>
          </a:prstGeom>
          <a:noFill/>
        </p:spPr>
        <p:txBody>
          <a:bodyPr wrap="none" rtlCol="0">
            <a:spAutoFit/>
          </a:bodyPr>
          <a:lstStyle/>
          <a:p>
            <a:r>
              <a:rPr lang="en-US" dirty="0" smtClean="0"/>
              <a:t>3 Weeks</a:t>
            </a:r>
            <a:endParaRPr lang="en-US" dirty="0"/>
          </a:p>
        </p:txBody>
      </p:sp>
      <p:sp>
        <p:nvSpPr>
          <p:cNvPr id="32" name="TextBox 31"/>
          <p:cNvSpPr txBox="1"/>
          <p:nvPr/>
        </p:nvSpPr>
        <p:spPr>
          <a:xfrm>
            <a:off x="3044676" y="4909274"/>
            <a:ext cx="1104790" cy="369332"/>
          </a:xfrm>
          <a:prstGeom prst="rect">
            <a:avLst/>
          </a:prstGeom>
          <a:noFill/>
        </p:spPr>
        <p:txBody>
          <a:bodyPr wrap="none" rtlCol="0">
            <a:spAutoFit/>
          </a:bodyPr>
          <a:lstStyle/>
          <a:p>
            <a:r>
              <a:rPr lang="en-US" dirty="0" smtClean="0"/>
              <a:t>4 Weeks</a:t>
            </a:r>
            <a:endParaRPr lang="en-US" dirty="0"/>
          </a:p>
        </p:txBody>
      </p:sp>
      <p:sp>
        <p:nvSpPr>
          <p:cNvPr id="33" name="TextBox 32"/>
          <p:cNvSpPr txBox="1"/>
          <p:nvPr/>
        </p:nvSpPr>
        <p:spPr>
          <a:xfrm>
            <a:off x="3089561" y="5772171"/>
            <a:ext cx="1015021" cy="369332"/>
          </a:xfrm>
          <a:prstGeom prst="rect">
            <a:avLst/>
          </a:prstGeom>
          <a:noFill/>
        </p:spPr>
        <p:txBody>
          <a:bodyPr wrap="none" rtlCol="0">
            <a:spAutoFit/>
          </a:bodyPr>
          <a:lstStyle/>
          <a:p>
            <a:r>
              <a:rPr lang="en-US" dirty="0" smtClean="0"/>
              <a:t>1 Week</a:t>
            </a:r>
            <a:endParaRPr lang="en-US" dirty="0"/>
          </a:p>
        </p:txBody>
      </p:sp>
      <p:sp>
        <p:nvSpPr>
          <p:cNvPr id="3" name="Left Arrow 2"/>
          <p:cNvSpPr/>
          <p:nvPr/>
        </p:nvSpPr>
        <p:spPr>
          <a:xfrm rot="19441009">
            <a:off x="7613287" y="1512822"/>
            <a:ext cx="1344706" cy="538776"/>
          </a:xfrm>
          <a:prstGeom prst="lef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Survey</a:t>
            </a:r>
            <a:endParaRPr lang="en-US" dirty="0"/>
          </a:p>
        </p:txBody>
      </p:sp>
      <p:sp>
        <p:nvSpPr>
          <p:cNvPr id="25" name="Left Arrow 24"/>
          <p:cNvSpPr/>
          <p:nvPr/>
        </p:nvSpPr>
        <p:spPr>
          <a:xfrm rot="19441009">
            <a:off x="7575202" y="4043964"/>
            <a:ext cx="1344706" cy="538776"/>
          </a:xfrm>
          <a:prstGeom prst="lef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Survey</a:t>
            </a:r>
            <a:endParaRPr lang="en-US" dirty="0"/>
          </a:p>
        </p:txBody>
      </p:sp>
      <p:sp>
        <p:nvSpPr>
          <p:cNvPr id="26" name="Left Arrow 25"/>
          <p:cNvSpPr/>
          <p:nvPr/>
        </p:nvSpPr>
        <p:spPr>
          <a:xfrm rot="19441009">
            <a:off x="7661175" y="5633606"/>
            <a:ext cx="1344706" cy="538776"/>
          </a:xfrm>
          <a:prstGeom prst="lef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Survey</a:t>
            </a:r>
            <a:endParaRPr lang="en-US" dirty="0"/>
          </a:p>
        </p:txBody>
      </p:sp>
    </p:spTree>
    <p:extLst>
      <p:ext uri="{BB962C8B-B14F-4D97-AF65-F5344CB8AC3E}">
        <p14:creationId xmlns:p14="http://schemas.microsoft.com/office/powerpoint/2010/main" val="33624970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Blocks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420595" y="2434198"/>
            <a:ext cx="6113370" cy="3056685"/>
          </a:xfrm>
          <a:prstGeom prst="rect">
            <a:avLst/>
          </a:prstGeom>
        </p:spPr>
      </p:pic>
    </p:spTree>
    <p:extLst>
      <p:ext uri="{BB962C8B-B14F-4D97-AF65-F5344CB8AC3E}">
        <p14:creationId xmlns:p14="http://schemas.microsoft.com/office/powerpoint/2010/main" val="40396934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06" y="376518"/>
            <a:ext cx="8641976" cy="6481482"/>
          </a:xfrm>
          <a:prstGeom prst="rect">
            <a:avLst/>
          </a:prstGeom>
        </p:spPr>
      </p:pic>
      <p:sp>
        <p:nvSpPr>
          <p:cNvPr id="2" name="Title 1"/>
          <p:cNvSpPr>
            <a:spLocks noGrp="1"/>
          </p:cNvSpPr>
          <p:nvPr>
            <p:ph type="title"/>
          </p:nvPr>
        </p:nvSpPr>
        <p:spPr>
          <a:xfrm>
            <a:off x="401729" y="136462"/>
            <a:ext cx="10772775" cy="1658198"/>
          </a:xfrm>
        </p:spPr>
        <p:txBody>
          <a:bodyPr/>
          <a:lstStyle/>
          <a:p>
            <a:r>
              <a:rPr lang="en-US" dirty="0" smtClean="0"/>
              <a:t>Final Project</a:t>
            </a:r>
            <a:endParaRPr lang="en-US" dirty="0"/>
          </a:p>
        </p:txBody>
      </p:sp>
      <p:sp>
        <p:nvSpPr>
          <p:cNvPr id="3" name="Content Placeholder 2"/>
          <p:cNvSpPr>
            <a:spLocks noGrp="1"/>
          </p:cNvSpPr>
          <p:nvPr>
            <p:ph idx="1"/>
          </p:nvPr>
        </p:nvSpPr>
        <p:spPr>
          <a:xfrm>
            <a:off x="174811" y="1452282"/>
            <a:ext cx="11430381" cy="2752277"/>
          </a:xfrm>
        </p:spPr>
        <p:txBody>
          <a:bodyPr/>
          <a:lstStyle/>
          <a:p>
            <a:r>
              <a:rPr lang="en-US" dirty="0" smtClean="0"/>
              <a:t>Authentic Assessment</a:t>
            </a:r>
          </a:p>
          <a:p>
            <a:pPr lvl="1"/>
            <a:r>
              <a:rPr lang="en-US" dirty="0" smtClean="0"/>
              <a:t>Using a dataset</a:t>
            </a:r>
          </a:p>
          <a:p>
            <a:pPr lvl="1"/>
            <a:r>
              <a:rPr lang="en-US" dirty="0" smtClean="0"/>
              <a:t>Make visualizations</a:t>
            </a:r>
            <a:endParaRPr lang="en-US" dirty="0"/>
          </a:p>
          <a:p>
            <a:pPr lvl="1"/>
            <a:r>
              <a:rPr lang="en-US" dirty="0"/>
              <a:t>Answer a </a:t>
            </a:r>
            <a:r>
              <a:rPr lang="en-US" dirty="0" smtClean="0"/>
              <a:t>question</a:t>
            </a:r>
          </a:p>
          <a:p>
            <a:pPr lvl="1"/>
            <a:r>
              <a:rPr lang="en-US" dirty="0" smtClean="0"/>
              <a:t>Present</a:t>
            </a:r>
            <a:endParaRPr lang="en-US" dirty="0"/>
          </a:p>
        </p:txBody>
      </p:sp>
    </p:spTree>
    <p:extLst>
      <p:ext uri="{BB962C8B-B14F-4D97-AF65-F5344CB8AC3E}">
        <p14:creationId xmlns:p14="http://schemas.microsoft.com/office/powerpoint/2010/main" val="30617706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Demographics</a:t>
            </a:r>
            <a:endParaRPr lang="en-US" dirty="0"/>
          </a:p>
        </p:txBody>
      </p:sp>
      <p:sp>
        <p:nvSpPr>
          <p:cNvPr id="3" name="Content Placeholder 2"/>
          <p:cNvSpPr>
            <a:spLocks noGrp="1"/>
          </p:cNvSpPr>
          <p:nvPr>
            <p:ph idx="1"/>
          </p:nvPr>
        </p:nvSpPr>
        <p:spPr/>
        <p:txBody>
          <a:bodyPr/>
          <a:lstStyle/>
          <a:p>
            <a:r>
              <a:rPr lang="en-US" dirty="0" smtClean="0"/>
              <a:t>Fall 2014: 26, 30% women</a:t>
            </a:r>
          </a:p>
          <a:p>
            <a:r>
              <a:rPr lang="en-US" dirty="0" smtClean="0"/>
              <a:t>Spring 2015: 35, 60% women</a:t>
            </a:r>
            <a:endParaRPr lang="en-US" dirty="0"/>
          </a:p>
          <a:p>
            <a:pPr lvl="1"/>
            <a:r>
              <a:rPr lang="en-US" dirty="0" smtClean="0"/>
              <a:t>Majors: Science, Art, Engineering, Agriculture, etc.</a:t>
            </a:r>
          </a:p>
        </p:txBody>
      </p:sp>
      <p:sp>
        <p:nvSpPr>
          <p:cNvPr id="4" name="Slide Number Placeholder 3"/>
          <p:cNvSpPr>
            <a:spLocks noGrp="1"/>
          </p:cNvSpPr>
          <p:nvPr>
            <p:ph type="sldNum" sz="quarter" idx="10"/>
          </p:nvPr>
        </p:nvSpPr>
        <p:spPr/>
        <p:txBody>
          <a:bodyPr/>
          <a:lstStyle/>
          <a:p>
            <a:r>
              <a:rPr lang="en-US" altLang="en-US" smtClean="0"/>
              <a:t> Slide </a:t>
            </a:r>
            <a:fld id="{9622BDE3-4D6C-4B70-8108-0FB37CF7CB86}" type="slidenum">
              <a:rPr lang="en-US" altLang="en-US" smtClean="0"/>
              <a:pPr/>
              <a:t>44</a:t>
            </a:fld>
            <a:endParaRPr lang="en-US" altLang="en-US"/>
          </a:p>
        </p:txBody>
      </p:sp>
      <p:sp>
        <p:nvSpPr>
          <p:cNvPr id="5" name="Footer Placeholder 4"/>
          <p:cNvSpPr>
            <a:spLocks noGrp="1"/>
          </p:cNvSpPr>
          <p:nvPr>
            <p:ph type="ftr" sz="quarter" idx="11"/>
          </p:nvPr>
        </p:nvSpPr>
        <p:spPr/>
        <p:txBody>
          <a:bodyPr/>
          <a:lstStyle/>
          <a:p>
            <a:pPr>
              <a:defRPr/>
            </a:pPr>
            <a:r>
              <a:rPr lang="en-US" altLang="en-US" smtClean="0"/>
              <a:t>ITiCSE 2015</a:t>
            </a:r>
            <a:endParaRPr lang="en-US" altLang="en-US"/>
          </a:p>
        </p:txBody>
      </p:sp>
    </p:spTree>
    <p:extLst>
      <p:ext uri="{BB962C8B-B14F-4D97-AF65-F5344CB8AC3E}">
        <p14:creationId xmlns:p14="http://schemas.microsoft.com/office/powerpoint/2010/main" val="10895522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1453776" y="10469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8" name="Up Arrow 7"/>
          <p:cNvSpPr/>
          <p:nvPr/>
        </p:nvSpPr>
        <p:spPr>
          <a:xfrm>
            <a:off x="1002337" y="2378334"/>
            <a:ext cx="416859" cy="941294"/>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p:cNvSpPr txBox="1"/>
          <p:nvPr/>
        </p:nvSpPr>
        <p:spPr>
          <a:xfrm>
            <a:off x="843421" y="2009002"/>
            <a:ext cx="734688" cy="369332"/>
          </a:xfrm>
          <a:prstGeom prst="rect">
            <a:avLst/>
          </a:prstGeom>
          <a:noFill/>
        </p:spPr>
        <p:txBody>
          <a:bodyPr wrap="none" rtlCol="0">
            <a:spAutoFit/>
          </a:bodyPr>
          <a:lstStyle/>
          <a:p>
            <a:r>
              <a:rPr lang="en-US" dirty="0" smtClean="0"/>
              <a:t>Agree</a:t>
            </a:r>
            <a:endParaRPr lang="en-US" dirty="0"/>
          </a:p>
        </p:txBody>
      </p:sp>
      <p:sp>
        <p:nvSpPr>
          <p:cNvPr id="10" name="TextBox 9"/>
          <p:cNvSpPr txBox="1"/>
          <p:nvPr/>
        </p:nvSpPr>
        <p:spPr>
          <a:xfrm>
            <a:off x="711974" y="4429908"/>
            <a:ext cx="997581" cy="369332"/>
          </a:xfrm>
          <a:prstGeom prst="rect">
            <a:avLst/>
          </a:prstGeom>
          <a:noFill/>
        </p:spPr>
        <p:txBody>
          <a:bodyPr wrap="none" rtlCol="0">
            <a:spAutoFit/>
          </a:bodyPr>
          <a:lstStyle/>
          <a:p>
            <a:r>
              <a:rPr lang="en-US" dirty="0" smtClean="0"/>
              <a:t>Disagree</a:t>
            </a:r>
            <a:endParaRPr lang="en-US" dirty="0"/>
          </a:p>
        </p:txBody>
      </p:sp>
      <p:sp>
        <p:nvSpPr>
          <p:cNvPr id="11" name="Up Arrow 10"/>
          <p:cNvSpPr/>
          <p:nvPr/>
        </p:nvSpPr>
        <p:spPr>
          <a:xfrm flipV="1">
            <a:off x="1002337" y="3488614"/>
            <a:ext cx="416859" cy="941294"/>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 name="Straight Connector 12"/>
          <p:cNvCxnSpPr/>
          <p:nvPr/>
        </p:nvCxnSpPr>
        <p:spPr>
          <a:xfrm>
            <a:off x="2162629" y="3410858"/>
            <a:ext cx="7315200" cy="0"/>
          </a:xfrm>
          <a:prstGeom prst="line">
            <a:avLst/>
          </a:prstGeom>
          <a:ln>
            <a:prstDash val="dashDot"/>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682238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604701370"/>
              </p:ext>
            </p:extLst>
          </p:nvPr>
        </p:nvGraphicFramePr>
        <p:xfrm>
          <a:off x="141667" y="505214"/>
          <a:ext cx="4248955" cy="3763807"/>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p:cNvSpPr/>
          <p:nvPr/>
        </p:nvSpPr>
        <p:spPr>
          <a:xfrm>
            <a:off x="4805253" y="1258336"/>
            <a:ext cx="2250937" cy="369332"/>
          </a:xfrm>
          <a:prstGeom prst="rect">
            <a:avLst/>
          </a:prstGeom>
        </p:spPr>
        <p:txBody>
          <a:bodyPr wrap="none">
            <a:spAutoFit/>
          </a:bodyPr>
          <a:lstStyle/>
          <a:p>
            <a:r>
              <a:rPr lang="en-US" dirty="0"/>
              <a:t> (Self-report, N=20)</a:t>
            </a:r>
          </a:p>
        </p:txBody>
      </p:sp>
      <p:graphicFrame>
        <p:nvGraphicFramePr>
          <p:cNvPr id="5" name="Content Placeholder 5"/>
          <p:cNvGraphicFramePr>
            <a:graphicFrameLocks/>
          </p:cNvGraphicFramePr>
          <p:nvPr>
            <p:extLst>
              <p:ext uri="{D42A27DB-BD31-4B8C-83A1-F6EECF244321}">
                <p14:modId xmlns:p14="http://schemas.microsoft.com/office/powerpoint/2010/main" val="1547831564"/>
              </p:ext>
            </p:extLst>
          </p:nvPr>
        </p:nvGraphicFramePr>
        <p:xfrm>
          <a:off x="7354910" y="500408"/>
          <a:ext cx="4725473" cy="3768613"/>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7466524" y="131076"/>
            <a:ext cx="4239302" cy="369332"/>
          </a:xfrm>
          <a:prstGeom prst="rect">
            <a:avLst/>
          </a:prstGeom>
        </p:spPr>
        <p:txBody>
          <a:bodyPr wrap="none">
            <a:spAutoFit/>
          </a:bodyPr>
          <a:lstStyle/>
          <a:p>
            <a:r>
              <a:rPr lang="en-US" dirty="0"/>
              <a:t>Usefulness to Long-term Goals by Resource</a:t>
            </a:r>
          </a:p>
        </p:txBody>
      </p:sp>
      <p:graphicFrame>
        <p:nvGraphicFramePr>
          <p:cNvPr id="7" name="Content Placeholder 5"/>
          <p:cNvGraphicFramePr>
            <a:graphicFrameLocks/>
          </p:cNvGraphicFramePr>
          <p:nvPr>
            <p:extLst>
              <p:ext uri="{D42A27DB-BD31-4B8C-83A1-F6EECF244321}">
                <p14:modId xmlns:p14="http://schemas.microsoft.com/office/powerpoint/2010/main" val="3993331097"/>
              </p:ext>
            </p:extLst>
          </p:nvPr>
        </p:nvGraphicFramePr>
        <p:xfrm>
          <a:off x="3992450" y="3142445"/>
          <a:ext cx="4404575" cy="3554569"/>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p:cNvSpPr/>
          <p:nvPr/>
        </p:nvSpPr>
        <p:spPr>
          <a:xfrm>
            <a:off x="4379977" y="2952973"/>
            <a:ext cx="3629520" cy="369332"/>
          </a:xfrm>
          <a:prstGeom prst="rect">
            <a:avLst/>
          </a:prstGeom>
        </p:spPr>
        <p:txBody>
          <a:bodyPr wrap="none">
            <a:spAutoFit/>
          </a:bodyPr>
          <a:lstStyle/>
          <a:p>
            <a:r>
              <a:rPr lang="en-US" dirty="0"/>
              <a:t>Interestingness of Learning Resource</a:t>
            </a:r>
          </a:p>
        </p:txBody>
      </p:sp>
      <p:sp>
        <p:nvSpPr>
          <p:cNvPr id="9" name="Rectangle 8"/>
          <p:cNvSpPr/>
          <p:nvPr/>
        </p:nvSpPr>
        <p:spPr>
          <a:xfrm>
            <a:off x="660532" y="131076"/>
            <a:ext cx="3581493" cy="369332"/>
          </a:xfrm>
          <a:prstGeom prst="rect">
            <a:avLst/>
          </a:prstGeom>
        </p:spPr>
        <p:txBody>
          <a:bodyPr wrap="none">
            <a:spAutoFit/>
          </a:bodyPr>
          <a:lstStyle/>
          <a:p>
            <a:r>
              <a:rPr lang="en-US" dirty="0"/>
              <a:t>Helpfulness to Learning by Resource</a:t>
            </a:r>
          </a:p>
        </p:txBody>
      </p:sp>
    </p:spTree>
    <p:extLst>
      <p:ext uri="{BB962C8B-B14F-4D97-AF65-F5344CB8AC3E}">
        <p14:creationId xmlns:p14="http://schemas.microsoft.com/office/powerpoint/2010/main" val="31074830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stakeholders care about you</a:t>
            </a:r>
            <a:endParaRPr lang="en-US" dirty="0"/>
          </a:p>
        </p:txBody>
      </p:sp>
      <p:graphicFrame>
        <p:nvGraphicFramePr>
          <p:cNvPr id="6" name="Content Placeholder 5"/>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4970531" y="6054769"/>
            <a:ext cx="2250937" cy="369332"/>
          </a:xfrm>
          <a:prstGeom prst="rect">
            <a:avLst/>
          </a:prstGeom>
        </p:spPr>
        <p:txBody>
          <a:bodyPr wrap="none">
            <a:spAutoFit/>
          </a:bodyPr>
          <a:lstStyle/>
          <a:p>
            <a:r>
              <a:rPr lang="en-US" dirty="0"/>
              <a:t> (Self-report, N=20)</a:t>
            </a:r>
          </a:p>
        </p:txBody>
      </p:sp>
    </p:spTree>
    <p:extLst>
      <p:ext uri="{BB962C8B-B14F-4D97-AF65-F5344CB8AC3E}">
        <p14:creationId xmlns:p14="http://schemas.microsoft.com/office/powerpoint/2010/main" val="24206887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Contexts (S16, N=35)</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48</a:t>
            </a:fld>
            <a:r>
              <a:rPr lang="en-US" smtClean="0"/>
              <a:t>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6043739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657551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57025" cy="1325563"/>
          </a:xfrm>
        </p:spPr>
        <p:txBody>
          <a:bodyPr/>
          <a:lstStyle/>
          <a:p>
            <a:r>
              <a:rPr lang="en-US" dirty="0" smtClean="0"/>
              <a:t>MUSIC vs. Continuation</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5225" y="36168"/>
            <a:ext cx="7851540" cy="6821831"/>
          </a:xfrm>
        </p:spPr>
      </p:pic>
      <p:sp>
        <p:nvSpPr>
          <p:cNvPr id="4" name="Slide Number Placeholder 3"/>
          <p:cNvSpPr>
            <a:spLocks noGrp="1"/>
          </p:cNvSpPr>
          <p:nvPr>
            <p:ph type="sldNum" sz="quarter" idx="12"/>
          </p:nvPr>
        </p:nvSpPr>
        <p:spPr/>
        <p:txBody>
          <a:bodyPr/>
          <a:lstStyle/>
          <a:p>
            <a:fld id="{82B21781-D15B-494F-AAF0-74C571186417}" type="slidenum">
              <a:rPr lang="en-US" smtClean="0"/>
              <a:pPr/>
              <a:t>49</a:t>
            </a:fld>
            <a:r>
              <a:rPr lang="en-US" smtClean="0"/>
              <a:t> </a:t>
            </a:r>
            <a:endParaRPr lang="en-US" dirty="0"/>
          </a:p>
        </p:txBody>
      </p:sp>
    </p:spTree>
    <p:extLst>
      <p:ext uri="{BB962C8B-B14F-4D97-AF65-F5344CB8AC3E}">
        <p14:creationId xmlns:p14="http://schemas.microsoft.com/office/powerpoint/2010/main" val="31380739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944815" cy="1325563"/>
          </a:xfrm>
        </p:spPr>
        <p:txBody>
          <a:bodyPr/>
          <a:lstStyle/>
          <a:p>
            <a:r>
              <a:rPr lang="en-US" dirty="0" smtClean="0"/>
              <a:t>Diverse Majors</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5</a:t>
            </a:fld>
            <a:r>
              <a:rPr lang="en-US" smtClean="0"/>
              <a:t> </a:t>
            </a:r>
            <a:endParaRPr lang="en-US" dirty="0"/>
          </a:p>
        </p:txBody>
      </p:sp>
      <p:pic>
        <p:nvPicPr>
          <p:cNvPr id="1026" name="Picture 2" descr="http://i56.tinypic.com/2lwrl6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115" y="2218722"/>
            <a:ext cx="3411873" cy="3411873"/>
          </a:xfrm>
          <a:prstGeom prst="rect">
            <a:avLst/>
          </a:prstGeom>
          <a:noFill/>
          <a:extLst>
            <a:ext uri="{909E8E84-426E-40DD-AFC4-6F175D3DCCD1}">
              <a14:hiddenFill xmlns:a14="http://schemas.microsoft.com/office/drawing/2010/main">
                <a:solidFill>
                  <a:srgbClr val="FFFFFF"/>
                </a:solidFill>
              </a14:hiddenFill>
            </a:ext>
          </a:extLst>
        </p:spPr>
      </p:pic>
      <p:sp>
        <p:nvSpPr>
          <p:cNvPr id="9" name="Line Callout 1 (No Border) 8"/>
          <p:cNvSpPr/>
          <p:nvPr/>
        </p:nvSpPr>
        <p:spPr>
          <a:xfrm>
            <a:off x="1690890" y="4878391"/>
            <a:ext cx="1336254" cy="528034"/>
          </a:xfrm>
          <a:prstGeom prst="callout1">
            <a:avLst>
              <a:gd name="adj1" fmla="val -25040"/>
              <a:gd name="adj2" fmla="val 112736"/>
              <a:gd name="adj3" fmla="val 21918"/>
              <a:gd name="adj4" fmla="val 96422"/>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Theater Arts</a:t>
            </a:r>
            <a:endParaRPr lang="en-US" dirty="0"/>
          </a:p>
        </p:txBody>
      </p:sp>
      <p:sp>
        <p:nvSpPr>
          <p:cNvPr id="10" name="Line Callout 1 (No Border) 9"/>
          <p:cNvSpPr/>
          <p:nvPr/>
        </p:nvSpPr>
        <p:spPr>
          <a:xfrm>
            <a:off x="6941078" y="3484082"/>
            <a:ext cx="1336254" cy="528034"/>
          </a:xfrm>
          <a:prstGeom prst="callout1">
            <a:avLst>
              <a:gd name="adj1" fmla="val 60213"/>
              <a:gd name="adj2" fmla="val -8333"/>
              <a:gd name="adj3" fmla="val 73476"/>
              <a:gd name="adj4" fmla="val -49899"/>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Education</a:t>
            </a:r>
            <a:endParaRPr lang="en-US" dirty="0"/>
          </a:p>
        </p:txBody>
      </p:sp>
      <p:sp>
        <p:nvSpPr>
          <p:cNvPr id="11" name="Line Callout 1 (No Border) 10"/>
          <p:cNvSpPr/>
          <p:nvPr/>
        </p:nvSpPr>
        <p:spPr>
          <a:xfrm>
            <a:off x="6552565" y="4782506"/>
            <a:ext cx="1336254" cy="528034"/>
          </a:xfrm>
          <a:prstGeom prst="callout1">
            <a:avLst>
              <a:gd name="adj1" fmla="val 60213"/>
              <a:gd name="adj2" fmla="val -8333"/>
              <a:gd name="adj3" fmla="val 24695"/>
              <a:gd name="adj4" fmla="val -53754"/>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History</a:t>
            </a:r>
            <a:endParaRPr lang="en-US" dirty="0"/>
          </a:p>
        </p:txBody>
      </p:sp>
      <p:sp>
        <p:nvSpPr>
          <p:cNvPr id="12" name="Line Callout 1 (No Border) 11"/>
          <p:cNvSpPr/>
          <p:nvPr/>
        </p:nvSpPr>
        <p:spPr>
          <a:xfrm>
            <a:off x="4064796" y="5792766"/>
            <a:ext cx="1521854" cy="528034"/>
          </a:xfrm>
          <a:prstGeom prst="callout1">
            <a:avLst>
              <a:gd name="adj1" fmla="val 6555"/>
              <a:gd name="adj2" fmla="val 30219"/>
              <a:gd name="adj3" fmla="val -55793"/>
              <a:gd name="adj4" fmla="val 3009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Building Construction</a:t>
            </a:r>
            <a:endParaRPr lang="en-US" dirty="0"/>
          </a:p>
        </p:txBody>
      </p:sp>
      <p:sp>
        <p:nvSpPr>
          <p:cNvPr id="13" name="Line Callout 1 (No Border) 12"/>
          <p:cNvSpPr/>
          <p:nvPr/>
        </p:nvSpPr>
        <p:spPr>
          <a:xfrm>
            <a:off x="5630303" y="2105690"/>
            <a:ext cx="1985538" cy="528034"/>
          </a:xfrm>
          <a:prstGeom prst="callout1">
            <a:avLst>
              <a:gd name="adj1" fmla="val 80251"/>
              <a:gd name="adj2" fmla="val 17177"/>
              <a:gd name="adj3" fmla="val 117790"/>
              <a:gd name="adj4" fmla="val -1976"/>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Biological Sciences</a:t>
            </a:r>
            <a:endParaRPr lang="en-US" dirty="0"/>
          </a:p>
        </p:txBody>
      </p:sp>
      <p:sp>
        <p:nvSpPr>
          <p:cNvPr id="14" name="Line Callout 1 (No Border) 13"/>
          <p:cNvSpPr/>
          <p:nvPr/>
        </p:nvSpPr>
        <p:spPr>
          <a:xfrm>
            <a:off x="1690890" y="2334995"/>
            <a:ext cx="1985538" cy="528034"/>
          </a:xfrm>
          <a:prstGeom prst="callout1">
            <a:avLst>
              <a:gd name="adj1" fmla="val 76011"/>
              <a:gd name="adj2" fmla="val 73598"/>
              <a:gd name="adj3" fmla="val 124844"/>
              <a:gd name="adj4" fmla="val 84552"/>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Animal Sciences</a:t>
            </a:r>
            <a:endParaRPr lang="en-US" dirty="0"/>
          </a:p>
        </p:txBody>
      </p:sp>
      <p:sp>
        <p:nvSpPr>
          <p:cNvPr id="15" name="Line Callout 1 (No Border) 14"/>
          <p:cNvSpPr/>
          <p:nvPr/>
        </p:nvSpPr>
        <p:spPr>
          <a:xfrm>
            <a:off x="3253293" y="1690688"/>
            <a:ext cx="1985538" cy="528034"/>
          </a:xfrm>
          <a:prstGeom prst="callout1">
            <a:avLst>
              <a:gd name="adj1" fmla="val 82164"/>
              <a:gd name="adj2" fmla="val 48381"/>
              <a:gd name="adj3" fmla="val 124694"/>
              <a:gd name="adj4" fmla="val 50205"/>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English</a:t>
            </a:r>
            <a:endParaRPr lang="en-US" dirty="0"/>
          </a:p>
        </p:txBody>
      </p:sp>
      <p:sp>
        <p:nvSpPr>
          <p:cNvPr id="6" name="Cloud Callout 5"/>
          <p:cNvSpPr/>
          <p:nvPr/>
        </p:nvSpPr>
        <p:spPr>
          <a:xfrm>
            <a:off x="8648233" y="4012116"/>
            <a:ext cx="2705567" cy="2308684"/>
          </a:xfrm>
          <a:prstGeom prst="cloudCallout">
            <a:avLst>
              <a:gd name="adj1" fmla="val -81919"/>
              <a:gd name="adj2" fmla="val -3074"/>
            </a:avLst>
          </a:prstGeom>
          <a:blipFill dpi="0" rotWithShape="1">
            <a:blip r:embed="rId3"/>
            <a:srcRect/>
            <a:tile tx="381000" ty="400050" sx="50000" sy="50000" flip="none" algn="tl"/>
          </a:blipFill>
          <a:effectLst>
            <a:softEdge rad="254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Cloud Callout 17"/>
          <p:cNvSpPr/>
          <p:nvPr/>
        </p:nvSpPr>
        <p:spPr>
          <a:xfrm>
            <a:off x="8767853" y="1452391"/>
            <a:ext cx="2466325" cy="2242002"/>
          </a:xfrm>
          <a:prstGeom prst="cloudCallout">
            <a:avLst>
              <a:gd name="adj1" fmla="val -92871"/>
              <a:gd name="adj2" fmla="val -6683"/>
            </a:avLst>
          </a:prstGeom>
          <a:blipFill dpi="0" rotWithShape="1">
            <a:blip r:embed="rId4"/>
            <a:srcRect/>
            <a:tile tx="0" ty="0" sx="75000" sy="75000" flip="none" algn="tl"/>
          </a:blipFill>
          <a:effectLst>
            <a:softEdge rad="254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itle 1"/>
          <p:cNvSpPr txBox="1">
            <a:spLocks/>
          </p:cNvSpPr>
          <p:nvPr/>
        </p:nvSpPr>
        <p:spPr>
          <a:xfrm>
            <a:off x="6294988" y="365125"/>
            <a:ext cx="55453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 with Rich Knowledge</a:t>
            </a:r>
            <a:endParaRPr lang="en-US" dirty="0"/>
          </a:p>
        </p:txBody>
      </p:sp>
    </p:spTree>
    <p:extLst>
      <p:ext uri="{BB962C8B-B14F-4D97-AF65-F5344CB8AC3E}">
        <p14:creationId xmlns:p14="http://schemas.microsoft.com/office/powerpoint/2010/main" val="25515753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2015, Qualitative Results</a:t>
            </a:r>
            <a:endParaRPr lang="en-US" dirty="0"/>
          </a:p>
        </p:txBody>
      </p:sp>
      <p:sp>
        <p:nvSpPr>
          <p:cNvPr id="5" name="Text Placeholder 4"/>
          <p:cNvSpPr>
            <a:spLocks noGrp="1"/>
          </p:cNvSpPr>
          <p:nvPr>
            <p:ph type="body" idx="1"/>
          </p:nvPr>
        </p:nvSpPr>
        <p:spPr>
          <a:xfrm>
            <a:off x="676656" y="2040467"/>
            <a:ext cx="2725450" cy="723400"/>
          </a:xfrm>
        </p:spPr>
        <p:txBody>
          <a:bodyPr/>
          <a:lstStyle/>
          <a:p>
            <a:r>
              <a:rPr lang="en-US" b="1" dirty="0" smtClean="0"/>
              <a:t>Interest</a:t>
            </a:r>
            <a:endParaRPr lang="en-US" b="1" dirty="0"/>
          </a:p>
        </p:txBody>
      </p:sp>
      <p:sp>
        <p:nvSpPr>
          <p:cNvPr id="3" name="Content Placeholder 2"/>
          <p:cNvSpPr>
            <a:spLocks noGrp="1"/>
          </p:cNvSpPr>
          <p:nvPr>
            <p:ph sz="half" idx="2"/>
          </p:nvPr>
        </p:nvSpPr>
        <p:spPr>
          <a:xfrm>
            <a:off x="676656" y="2753084"/>
            <a:ext cx="2725450" cy="3200400"/>
          </a:xfrm>
        </p:spPr>
        <p:txBody>
          <a:bodyPr/>
          <a:lstStyle/>
          <a:p>
            <a:r>
              <a:rPr lang="en-US" dirty="0" err="1" smtClean="0"/>
              <a:t>NetLogo</a:t>
            </a:r>
            <a:r>
              <a:rPr lang="en-US" dirty="0" smtClean="0"/>
              <a:t> (-10, +2)</a:t>
            </a:r>
          </a:p>
          <a:p>
            <a:r>
              <a:rPr lang="en-US" dirty="0" smtClean="0"/>
              <a:t>Python (+8)</a:t>
            </a:r>
          </a:p>
          <a:p>
            <a:r>
              <a:rPr lang="en-US" dirty="0" err="1" smtClean="0"/>
              <a:t>Blockly</a:t>
            </a:r>
            <a:r>
              <a:rPr lang="en-US" dirty="0" smtClean="0"/>
              <a:t> (+10, -8)</a:t>
            </a:r>
          </a:p>
          <a:p>
            <a:r>
              <a:rPr lang="en-US" dirty="0" smtClean="0"/>
              <a:t>Project (+7)</a:t>
            </a:r>
            <a:endParaRPr lang="en-US" dirty="0"/>
          </a:p>
        </p:txBody>
      </p:sp>
      <p:sp>
        <p:nvSpPr>
          <p:cNvPr id="6" name="Text Placeholder 5"/>
          <p:cNvSpPr>
            <a:spLocks noGrp="1"/>
          </p:cNvSpPr>
          <p:nvPr>
            <p:ph type="body" sz="quarter" idx="3"/>
          </p:nvPr>
        </p:nvSpPr>
        <p:spPr>
          <a:xfrm>
            <a:off x="4900466" y="2040467"/>
            <a:ext cx="2786768" cy="722376"/>
          </a:xfrm>
        </p:spPr>
        <p:txBody>
          <a:bodyPr/>
          <a:lstStyle/>
          <a:p>
            <a:r>
              <a:rPr lang="en-US" b="1" dirty="0" smtClean="0"/>
              <a:t>Usefulness</a:t>
            </a:r>
            <a:endParaRPr lang="en-US" b="1" dirty="0"/>
          </a:p>
        </p:txBody>
      </p:sp>
      <p:sp>
        <p:nvSpPr>
          <p:cNvPr id="7" name="Content Placeholder 6"/>
          <p:cNvSpPr>
            <a:spLocks noGrp="1"/>
          </p:cNvSpPr>
          <p:nvPr>
            <p:ph sz="quarter" idx="4"/>
          </p:nvPr>
        </p:nvSpPr>
        <p:spPr>
          <a:xfrm>
            <a:off x="4900466" y="2753022"/>
            <a:ext cx="2786768" cy="3200400"/>
          </a:xfrm>
        </p:spPr>
        <p:txBody>
          <a:bodyPr/>
          <a:lstStyle/>
          <a:p>
            <a:r>
              <a:rPr lang="en-US" dirty="0" smtClean="0"/>
              <a:t>Data Analysis (+7)</a:t>
            </a:r>
          </a:p>
          <a:p>
            <a:r>
              <a:rPr lang="en-US" dirty="0" smtClean="0"/>
              <a:t>CT (+7)</a:t>
            </a:r>
          </a:p>
          <a:p>
            <a:r>
              <a:rPr lang="en-US" dirty="0" smtClean="0"/>
              <a:t>Python (+6)</a:t>
            </a:r>
          </a:p>
          <a:p>
            <a:r>
              <a:rPr lang="en-US" dirty="0" smtClean="0"/>
              <a:t>Coding (+5)</a:t>
            </a:r>
            <a:endParaRPr lang="en-US" dirty="0"/>
          </a:p>
        </p:txBody>
      </p:sp>
      <p:sp>
        <p:nvSpPr>
          <p:cNvPr id="9" name="Content Placeholder 6"/>
          <p:cNvSpPr txBox="1">
            <a:spLocks/>
          </p:cNvSpPr>
          <p:nvPr/>
        </p:nvSpPr>
        <p:spPr>
          <a:xfrm>
            <a:off x="9185595" y="2753022"/>
            <a:ext cx="2786768" cy="32004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dirty="0" smtClean="0"/>
              <a:t>Project(+14)</a:t>
            </a:r>
          </a:p>
          <a:p>
            <a:r>
              <a:rPr lang="en-US" dirty="0" smtClean="0"/>
              <a:t>Overall(+6)</a:t>
            </a:r>
            <a:endParaRPr lang="en-US" dirty="0"/>
          </a:p>
        </p:txBody>
      </p:sp>
      <p:sp>
        <p:nvSpPr>
          <p:cNvPr id="10" name="Text Placeholder 5"/>
          <p:cNvSpPr txBox="1">
            <a:spLocks/>
          </p:cNvSpPr>
          <p:nvPr/>
        </p:nvSpPr>
        <p:spPr>
          <a:xfrm>
            <a:off x="9277137" y="2040467"/>
            <a:ext cx="2786768" cy="72237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smtClean="0"/>
              <a:t>Empowerment</a:t>
            </a:r>
            <a:endParaRPr lang="en-US" dirty="0"/>
          </a:p>
        </p:txBody>
      </p:sp>
    </p:spTree>
    <p:extLst>
      <p:ext uri="{BB962C8B-B14F-4D97-AF65-F5344CB8AC3E}">
        <p14:creationId xmlns:p14="http://schemas.microsoft.com/office/powerpoint/2010/main" val="38210282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media-cache-ak0.pinimg.com/736x/7b/d9/44/7bd944c9503e4b1524d4a623c3794f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8195" y="3307046"/>
            <a:ext cx="4875811" cy="26607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smtClean="0"/>
              <a:t>Students’ Perception Remains Mysterious</a:t>
            </a:r>
            <a:endParaRPr lang="en-US" dirty="0"/>
          </a:p>
        </p:txBody>
      </p:sp>
      <p:sp>
        <p:nvSpPr>
          <p:cNvPr id="7" name="Slide Number Placeholder 6"/>
          <p:cNvSpPr>
            <a:spLocks noGrp="1"/>
          </p:cNvSpPr>
          <p:nvPr>
            <p:ph type="sldNum" sz="quarter" idx="12"/>
          </p:nvPr>
        </p:nvSpPr>
        <p:spPr/>
        <p:txBody>
          <a:bodyPr/>
          <a:lstStyle/>
          <a:p>
            <a:fld id="{82B21781-D15B-494F-AAF0-74C571186417}" type="slidenum">
              <a:rPr lang="en-US" smtClean="0"/>
              <a:t>51</a:t>
            </a:fld>
            <a:endParaRPr lang="en-US"/>
          </a:p>
        </p:txBody>
      </p:sp>
      <p:sp>
        <p:nvSpPr>
          <p:cNvPr id="11" name="Cloud Callout 10"/>
          <p:cNvSpPr/>
          <p:nvPr/>
        </p:nvSpPr>
        <p:spPr>
          <a:xfrm>
            <a:off x="4173735" y="2559101"/>
            <a:ext cx="1691664" cy="633205"/>
          </a:xfrm>
          <a:prstGeom prst="cloudCallout">
            <a:avLst>
              <a:gd name="adj1" fmla="val -21664"/>
              <a:gd name="adj2" fmla="val 206908"/>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Big Data!</a:t>
            </a:r>
            <a:endParaRPr lang="en-US" dirty="0"/>
          </a:p>
        </p:txBody>
      </p:sp>
      <p:sp>
        <p:nvSpPr>
          <p:cNvPr id="14" name="Rounded Rectangular Callout 13"/>
          <p:cNvSpPr/>
          <p:nvPr/>
        </p:nvSpPr>
        <p:spPr>
          <a:xfrm>
            <a:off x="838200" y="1927924"/>
            <a:ext cx="3215226" cy="1149643"/>
          </a:xfrm>
          <a:prstGeom prst="wedgeRoundRectCallout">
            <a:avLst>
              <a:gd name="adj1" fmla="val 37739"/>
              <a:gd name="adj2" fmla="val 6739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Real-world, Real-time, Big Data related to your major and interests, of your choosing!</a:t>
            </a:r>
            <a:endParaRPr lang="en-US" dirty="0"/>
          </a:p>
        </p:txBody>
      </p:sp>
      <p:sp>
        <p:nvSpPr>
          <p:cNvPr id="16" name="Cloud Callout 15"/>
          <p:cNvSpPr/>
          <p:nvPr/>
        </p:nvSpPr>
        <p:spPr>
          <a:xfrm>
            <a:off x="5019567" y="3192306"/>
            <a:ext cx="1363935" cy="701662"/>
          </a:xfrm>
          <a:prstGeom prst="cloudCallout">
            <a:avLst>
              <a:gd name="adj1" fmla="val -17518"/>
              <a:gd name="adj2" fmla="val 8688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Real world!</a:t>
            </a:r>
            <a:endParaRPr lang="en-US" dirty="0"/>
          </a:p>
        </p:txBody>
      </p:sp>
      <p:sp>
        <p:nvSpPr>
          <p:cNvPr id="18" name="Cloud Callout 17"/>
          <p:cNvSpPr/>
          <p:nvPr/>
        </p:nvSpPr>
        <p:spPr>
          <a:xfrm>
            <a:off x="7872104" y="2531785"/>
            <a:ext cx="2030788" cy="701662"/>
          </a:xfrm>
          <a:prstGeom prst="cloudCallout">
            <a:avLst>
              <a:gd name="adj1" fmla="val -35052"/>
              <a:gd name="adj2" fmla="val 18111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Computing!</a:t>
            </a:r>
            <a:endParaRPr lang="en-US" dirty="0"/>
          </a:p>
        </p:txBody>
      </p:sp>
      <p:sp>
        <p:nvSpPr>
          <p:cNvPr id="19" name="Cloud Callout 18"/>
          <p:cNvSpPr/>
          <p:nvPr/>
        </p:nvSpPr>
        <p:spPr>
          <a:xfrm>
            <a:off x="6603166" y="3348187"/>
            <a:ext cx="1491176" cy="689763"/>
          </a:xfrm>
          <a:prstGeom prst="cloudCallout">
            <a:avLst>
              <a:gd name="adj1" fmla="val -17518"/>
              <a:gd name="adj2" fmla="val 8688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I hate college!</a:t>
            </a:r>
            <a:endParaRPr lang="en-US" dirty="0"/>
          </a:p>
        </p:txBody>
      </p:sp>
      <p:sp>
        <p:nvSpPr>
          <p:cNvPr id="17" name="Cloud Callout 16"/>
          <p:cNvSpPr/>
          <p:nvPr/>
        </p:nvSpPr>
        <p:spPr>
          <a:xfrm>
            <a:off x="5956112" y="2686929"/>
            <a:ext cx="1915991" cy="517478"/>
          </a:xfrm>
          <a:prstGeom prst="cloudCallout">
            <a:avLst>
              <a:gd name="adj1" fmla="val -32849"/>
              <a:gd name="adj2" fmla="val 22461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My choice!</a:t>
            </a:r>
            <a:endParaRPr lang="en-US" dirty="0"/>
          </a:p>
        </p:txBody>
      </p:sp>
    </p:spTree>
    <p:extLst>
      <p:ext uri="{BB962C8B-B14F-4D97-AF65-F5344CB8AC3E}">
        <p14:creationId xmlns:p14="http://schemas.microsoft.com/office/powerpoint/2010/main" val="40627947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Diminishing Returns</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52</a:t>
            </a:fld>
            <a:r>
              <a:rPr lang="en-US" smtClean="0"/>
              <a:t> </a:t>
            </a:r>
            <a:endParaRPr lang="en-US" dirty="0"/>
          </a:p>
        </p:txBody>
      </p:sp>
      <p:cxnSp>
        <p:nvCxnSpPr>
          <p:cNvPr id="6" name="Straight Arrow Connector 5"/>
          <p:cNvCxnSpPr/>
          <p:nvPr/>
        </p:nvCxnSpPr>
        <p:spPr>
          <a:xfrm flipV="1">
            <a:off x="4768947" y="2152356"/>
            <a:ext cx="0" cy="32918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p:cNvCxnSpPr/>
          <p:nvPr/>
        </p:nvCxnSpPr>
        <p:spPr>
          <a:xfrm rot="5400000" flipV="1">
            <a:off x="6414867" y="3798276"/>
            <a:ext cx="0" cy="32918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Freeform 8"/>
          <p:cNvSpPr/>
          <p:nvPr/>
        </p:nvSpPr>
        <p:spPr>
          <a:xfrm>
            <a:off x="4783015" y="2405575"/>
            <a:ext cx="3207434" cy="3052690"/>
          </a:xfrm>
          <a:custGeom>
            <a:avLst/>
            <a:gdLst>
              <a:gd name="connsiteX0" fmla="*/ 0 w 3207434"/>
              <a:gd name="connsiteY0" fmla="*/ 3052690 h 3052690"/>
              <a:gd name="connsiteX1" fmla="*/ 731520 w 3207434"/>
              <a:gd name="connsiteY1" fmla="*/ 1308296 h 3052690"/>
              <a:gd name="connsiteX2" fmla="*/ 1730327 w 3207434"/>
              <a:gd name="connsiteY2" fmla="*/ 351693 h 3052690"/>
              <a:gd name="connsiteX3" fmla="*/ 3207434 w 3207434"/>
              <a:gd name="connsiteY3" fmla="*/ 0 h 3052690"/>
            </a:gdLst>
            <a:ahLst/>
            <a:cxnLst>
              <a:cxn ang="0">
                <a:pos x="connsiteX0" y="connsiteY0"/>
              </a:cxn>
              <a:cxn ang="0">
                <a:pos x="connsiteX1" y="connsiteY1"/>
              </a:cxn>
              <a:cxn ang="0">
                <a:pos x="connsiteX2" y="connsiteY2"/>
              </a:cxn>
              <a:cxn ang="0">
                <a:pos x="connsiteX3" y="connsiteY3"/>
              </a:cxn>
            </a:cxnLst>
            <a:rect l="l" t="t" r="r" b="b"/>
            <a:pathLst>
              <a:path w="3207434" h="3052690">
                <a:moveTo>
                  <a:pt x="0" y="3052690"/>
                </a:moveTo>
                <a:cubicBezTo>
                  <a:pt x="221566" y="2405576"/>
                  <a:pt x="443132" y="1758462"/>
                  <a:pt x="731520" y="1308296"/>
                </a:cubicBezTo>
                <a:cubicBezTo>
                  <a:pt x="1019908" y="858130"/>
                  <a:pt x="1317675" y="569742"/>
                  <a:pt x="1730327" y="351693"/>
                </a:cubicBezTo>
                <a:cubicBezTo>
                  <a:pt x="2142979" y="133644"/>
                  <a:pt x="2851053" y="60960"/>
                  <a:pt x="320743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5842783" y="2926081"/>
            <a:ext cx="337625" cy="351692"/>
          </a:xfrm>
          <a:prstGeom prst="mathMultiply">
            <a:avLst/>
          </a:prstGeom>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TextBox 12"/>
          <p:cNvSpPr txBox="1"/>
          <p:nvPr/>
        </p:nvSpPr>
        <p:spPr>
          <a:xfrm>
            <a:off x="5769543" y="5500469"/>
            <a:ext cx="1234377" cy="369332"/>
          </a:xfrm>
          <a:prstGeom prst="rect">
            <a:avLst/>
          </a:prstGeom>
          <a:noFill/>
        </p:spPr>
        <p:txBody>
          <a:bodyPr wrap="none" rtlCol="0">
            <a:spAutoFit/>
          </a:bodyPr>
          <a:lstStyle/>
          <a:p>
            <a:r>
              <a:rPr lang="en-US" dirty="0" smtClean="0"/>
              <a:t>Complexity</a:t>
            </a:r>
            <a:endParaRPr lang="en-US" dirty="0"/>
          </a:p>
        </p:txBody>
      </p:sp>
      <p:sp>
        <p:nvSpPr>
          <p:cNvPr id="14" name="TextBox 13"/>
          <p:cNvSpPr txBox="1"/>
          <p:nvPr/>
        </p:nvSpPr>
        <p:spPr>
          <a:xfrm rot="16200000">
            <a:off x="3922766" y="3382775"/>
            <a:ext cx="1216295" cy="369332"/>
          </a:xfrm>
          <a:prstGeom prst="rect">
            <a:avLst/>
          </a:prstGeom>
          <a:noFill/>
        </p:spPr>
        <p:txBody>
          <a:bodyPr wrap="none" rtlCol="0">
            <a:spAutoFit/>
          </a:bodyPr>
          <a:lstStyle/>
          <a:p>
            <a:r>
              <a:rPr lang="en-US" dirty="0" smtClean="0"/>
              <a:t>Motivation</a:t>
            </a:r>
            <a:endParaRPr lang="en-US" dirty="0"/>
          </a:p>
        </p:txBody>
      </p:sp>
      <p:cxnSp>
        <p:nvCxnSpPr>
          <p:cNvPr id="16" name="Straight Connector 15"/>
          <p:cNvCxnSpPr/>
          <p:nvPr/>
        </p:nvCxnSpPr>
        <p:spPr>
          <a:xfrm flipV="1">
            <a:off x="5671067" y="2011680"/>
            <a:ext cx="0" cy="343251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414867" y="2011680"/>
            <a:ext cx="0" cy="343251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68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Research Questions</a:t>
            </a:r>
            <a:endParaRPr lang="en-US" dirty="0"/>
          </a:p>
        </p:txBody>
      </p:sp>
      <p:sp>
        <p:nvSpPr>
          <p:cNvPr id="6" name="Content Placeholder 5"/>
          <p:cNvSpPr>
            <a:spLocks noGrp="1"/>
          </p:cNvSpPr>
          <p:nvPr>
            <p:ph idx="1"/>
          </p:nvPr>
        </p:nvSpPr>
        <p:spPr/>
        <p:txBody>
          <a:bodyPr/>
          <a:lstStyle/>
          <a:p>
            <a:r>
              <a:rPr lang="en-US" dirty="0" smtClean="0"/>
              <a:t>RQ1: Technological Scaffolding Questions</a:t>
            </a:r>
          </a:p>
          <a:p>
            <a:endParaRPr lang="en-US" dirty="0"/>
          </a:p>
          <a:p>
            <a:r>
              <a:rPr lang="en-US" dirty="0" smtClean="0"/>
              <a:t>RQ2: Motivational Context Questions</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t>53</a:t>
            </a:fld>
            <a:endParaRPr lang="en-US"/>
          </a:p>
        </p:txBody>
      </p:sp>
    </p:spTree>
    <p:extLst>
      <p:ext uri="{BB962C8B-B14F-4D97-AF65-F5344CB8AC3E}">
        <p14:creationId xmlns:p14="http://schemas.microsoft.com/office/powerpoint/2010/main" val="37979593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RQ1 - Technology</a:t>
            </a:r>
            <a:endParaRPr lang="en-US" dirty="0"/>
          </a:p>
        </p:txBody>
      </p:sp>
      <p:sp>
        <p:nvSpPr>
          <p:cNvPr id="3" name="Content Placeholder 2"/>
          <p:cNvSpPr>
            <a:spLocks noGrp="1"/>
          </p:cNvSpPr>
          <p:nvPr>
            <p:ph idx="1"/>
          </p:nvPr>
        </p:nvSpPr>
        <p:spPr/>
        <p:txBody>
          <a:bodyPr/>
          <a:lstStyle/>
          <a:p>
            <a:pPr marL="0" indent="0">
              <a:buNone/>
            </a:pPr>
            <a:r>
              <a:rPr lang="en-US" dirty="0"/>
              <a:t>What facilitations support the use of Data Science as an introductory context to provide motivation? </a:t>
            </a:r>
          </a:p>
        </p:txBody>
      </p:sp>
      <p:sp>
        <p:nvSpPr>
          <p:cNvPr id="4" name="Slide Number Placeholder 3"/>
          <p:cNvSpPr>
            <a:spLocks noGrp="1"/>
          </p:cNvSpPr>
          <p:nvPr>
            <p:ph type="sldNum" sz="quarter" idx="12"/>
          </p:nvPr>
        </p:nvSpPr>
        <p:spPr/>
        <p:txBody>
          <a:bodyPr/>
          <a:lstStyle/>
          <a:p>
            <a:fld id="{82B21781-D15B-494F-AAF0-74C571186417}" type="slidenum">
              <a:rPr lang="en-US" smtClean="0"/>
              <a:pPr/>
              <a:t>54</a:t>
            </a:fld>
            <a:r>
              <a:rPr lang="en-US" smtClean="0"/>
              <a:t> </a:t>
            </a:r>
            <a:endParaRPr lang="en-US" dirty="0"/>
          </a:p>
        </p:txBody>
      </p:sp>
      <p:grpSp>
        <p:nvGrpSpPr>
          <p:cNvPr id="6" name="Group 5"/>
          <p:cNvGrpSpPr/>
          <p:nvPr/>
        </p:nvGrpSpPr>
        <p:grpSpPr>
          <a:xfrm>
            <a:off x="2398889" y="3233426"/>
            <a:ext cx="7394221" cy="2440676"/>
            <a:chOff x="2317932" y="2526781"/>
            <a:chExt cx="7394221" cy="2440676"/>
          </a:xfrm>
        </p:grpSpPr>
        <p:pic>
          <p:nvPicPr>
            <p:cNvPr id="7" name="Picture 2" descr="C:\Users\acbart\AppData\Local\Microsoft\Windows\Temporary Internet Files\Content.IE5\QUY6CFVK\MC90027897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73890" y="2539294"/>
              <a:ext cx="1430274" cy="15824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410220" y="2526781"/>
              <a:ext cx="1649481" cy="1607490"/>
              <a:chOff x="750761" y="2873999"/>
              <a:chExt cx="1649481" cy="1607490"/>
            </a:xfrm>
          </p:grpSpPr>
          <p:pic>
            <p:nvPicPr>
              <p:cNvPr id="13" name="Picture 48" descr="http://png-1.findicons.com/files/icons/1637/file_icons_vs_2/256/jav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385" y="2873999"/>
                <a:ext cx="873816" cy="8738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0" descr="http://www.iconattitude.com/icons/open_icon_library/tango-style/png/256/text-x-pyth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3270278"/>
                <a:ext cx="876242" cy="8762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1" descr="C:\Users\acbart\Downloads\attachme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761" y="3605247"/>
                <a:ext cx="880645" cy="876242"/>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4" descr="https://cdn1.iconfinder.com/data/icons/macosxstyle/macosxstyle_png/128/Xcod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2870" y="2630110"/>
              <a:ext cx="1400831" cy="1400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317932" y="4321126"/>
              <a:ext cx="1587550" cy="646331"/>
            </a:xfrm>
            <a:prstGeom prst="rect">
              <a:avLst/>
            </a:prstGeom>
            <a:noFill/>
          </p:spPr>
          <p:txBody>
            <a:bodyPr wrap="none" rtlCol="0">
              <a:spAutoFit/>
            </a:bodyPr>
            <a:lstStyle/>
            <a:p>
              <a:r>
                <a:rPr lang="en-US" dirty="0" smtClean="0"/>
                <a:t>CORGIS Library</a:t>
              </a:r>
              <a:br>
                <a:rPr lang="en-US" dirty="0" smtClean="0"/>
              </a:br>
              <a:r>
                <a:rPr lang="en-US" dirty="0" smtClean="0"/>
                <a:t>Architecture</a:t>
              </a:r>
              <a:endParaRPr lang="en-US" dirty="0"/>
            </a:p>
          </p:txBody>
        </p:sp>
        <p:sp>
          <p:nvSpPr>
            <p:cNvPr id="11" name="TextBox 10"/>
            <p:cNvSpPr txBox="1"/>
            <p:nvPr/>
          </p:nvSpPr>
          <p:spPr>
            <a:xfrm>
              <a:off x="5665096" y="4330303"/>
              <a:ext cx="847861" cy="369332"/>
            </a:xfrm>
            <a:prstGeom prst="rect">
              <a:avLst/>
            </a:prstGeom>
            <a:noFill/>
          </p:spPr>
          <p:txBody>
            <a:bodyPr wrap="none" rtlCol="0">
              <a:spAutoFit/>
            </a:bodyPr>
            <a:lstStyle/>
            <a:p>
              <a:r>
                <a:rPr lang="en-US" dirty="0" smtClean="0"/>
                <a:t>Gallery</a:t>
              </a:r>
              <a:endParaRPr lang="en-US" dirty="0"/>
            </a:p>
          </p:txBody>
        </p:sp>
        <p:sp>
          <p:nvSpPr>
            <p:cNvPr id="12" name="TextBox 11"/>
            <p:cNvSpPr txBox="1"/>
            <p:nvPr/>
          </p:nvSpPr>
          <p:spPr>
            <a:xfrm>
              <a:off x="7674416" y="4381298"/>
              <a:ext cx="2037737" cy="369332"/>
            </a:xfrm>
            <a:prstGeom prst="rect">
              <a:avLst/>
            </a:prstGeom>
            <a:noFill/>
          </p:spPr>
          <p:txBody>
            <a:bodyPr wrap="none" rtlCol="0">
              <a:spAutoFit/>
            </a:bodyPr>
            <a:lstStyle/>
            <a:p>
              <a:r>
                <a:rPr lang="en-US" dirty="0" smtClean="0"/>
                <a:t>Library Generator</a:t>
              </a:r>
              <a:endParaRPr lang="en-US" dirty="0"/>
            </a:p>
          </p:txBody>
        </p:sp>
      </p:grpSp>
    </p:spTree>
    <p:extLst>
      <p:ext uri="{BB962C8B-B14F-4D97-AF65-F5344CB8AC3E}">
        <p14:creationId xmlns:p14="http://schemas.microsoft.com/office/powerpoint/2010/main" val="23782092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RQ1.1 – CORGIS Library Architecture</a:t>
            </a:r>
            <a:endParaRPr lang="en-US" dirty="0"/>
          </a:p>
        </p:txBody>
      </p:sp>
      <p:sp>
        <p:nvSpPr>
          <p:cNvPr id="3" name="Content Placeholder 2"/>
          <p:cNvSpPr>
            <a:spLocks noGrp="1"/>
          </p:cNvSpPr>
          <p:nvPr>
            <p:ph idx="1"/>
          </p:nvPr>
        </p:nvSpPr>
        <p:spPr/>
        <p:txBody>
          <a:bodyPr>
            <a:normAutofit lnSpcReduction="10000"/>
          </a:bodyPr>
          <a:lstStyle/>
          <a:p>
            <a:r>
              <a:rPr lang="en-US" dirty="0" smtClean="0"/>
              <a:t>“</a:t>
            </a:r>
            <a:r>
              <a:rPr lang="en-US" i="1" dirty="0" smtClean="0"/>
              <a:t>How </a:t>
            </a:r>
            <a:r>
              <a:rPr lang="en-US" i="1" dirty="0"/>
              <a:t>can we build and maintain a plethora of divergent datasets, that still ensure students have a uniform experience working with their dataset even in the presence of divergent hardware and datasets?</a:t>
            </a:r>
            <a:r>
              <a:rPr lang="en-US" dirty="0"/>
              <a:t> </a:t>
            </a:r>
            <a:r>
              <a:rPr lang="en-US" dirty="0" smtClean="0"/>
              <a:t>“</a:t>
            </a:r>
          </a:p>
          <a:p>
            <a:endParaRPr lang="en-US" dirty="0"/>
          </a:p>
          <a:p>
            <a:r>
              <a:rPr lang="en-US" i="1" dirty="0"/>
              <a:t>Create a new architecture that simplifies the creation of dataset libraries (whether web-based or local), while being highly maintainable to developers and performant for </a:t>
            </a:r>
            <a:r>
              <a:rPr lang="en-US" i="1" dirty="0" smtClean="0"/>
              <a:t>students.</a:t>
            </a:r>
            <a:endParaRPr lang="en-US" i="1" dirty="0"/>
          </a:p>
          <a:p>
            <a:pPr lvl="1"/>
            <a:r>
              <a:rPr lang="en-US" dirty="0" smtClean="0"/>
              <a:t>Library Maintenance</a:t>
            </a:r>
          </a:p>
          <a:p>
            <a:pPr lvl="1"/>
            <a:r>
              <a:rPr lang="en-US" dirty="0" smtClean="0"/>
              <a:t>Documentation</a:t>
            </a:r>
          </a:p>
          <a:p>
            <a:pPr lvl="1"/>
            <a:r>
              <a:rPr lang="en-US" dirty="0" smtClean="0"/>
              <a:t>Divergent Hardware</a:t>
            </a:r>
          </a:p>
        </p:txBody>
      </p:sp>
      <p:sp>
        <p:nvSpPr>
          <p:cNvPr id="4" name="Slide Number Placeholder 3"/>
          <p:cNvSpPr>
            <a:spLocks noGrp="1"/>
          </p:cNvSpPr>
          <p:nvPr>
            <p:ph type="sldNum" sz="quarter" idx="12"/>
          </p:nvPr>
        </p:nvSpPr>
        <p:spPr/>
        <p:txBody>
          <a:bodyPr/>
          <a:lstStyle/>
          <a:p>
            <a:fld id="{82B21781-D15B-494F-AAF0-74C571186417}" type="slidenum">
              <a:rPr lang="en-US" smtClean="0"/>
              <a:pPr/>
              <a:t>55</a:t>
            </a:fld>
            <a:r>
              <a:rPr lang="en-US" smtClean="0"/>
              <a:t> </a:t>
            </a:r>
            <a:endParaRPr lang="en-US" dirty="0"/>
          </a:p>
        </p:txBody>
      </p:sp>
    </p:spTree>
    <p:extLst>
      <p:ext uri="{BB962C8B-B14F-4D97-AF65-F5344CB8AC3E}">
        <p14:creationId xmlns:p14="http://schemas.microsoft.com/office/powerpoint/2010/main" val="24821210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(/Racket)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9060" y="1690688"/>
            <a:ext cx="4848833" cy="4351338"/>
          </a:xfrm>
        </p:spPr>
      </p:pic>
      <p:sp>
        <p:nvSpPr>
          <p:cNvPr id="4" name="Slide Number Placeholder 3"/>
          <p:cNvSpPr>
            <a:spLocks noGrp="1"/>
          </p:cNvSpPr>
          <p:nvPr>
            <p:ph type="sldNum" sz="quarter" idx="12"/>
          </p:nvPr>
        </p:nvSpPr>
        <p:spPr/>
        <p:txBody>
          <a:bodyPr/>
          <a:lstStyle/>
          <a:p>
            <a:fld id="{82B21781-D15B-494F-AAF0-74C571186417}" type="slidenum">
              <a:rPr lang="en-US" smtClean="0"/>
              <a:pPr/>
              <a:t>56</a:t>
            </a:fld>
            <a:r>
              <a:rPr lang="en-US" smtClean="0"/>
              <a:t> </a:t>
            </a:r>
            <a:endParaRPr lang="en-US" dirty="0"/>
          </a:p>
        </p:txBody>
      </p:sp>
      <p:pic>
        <p:nvPicPr>
          <p:cNvPr id="7" name="Picture 50" descr="http://www.iconattitude.com/icons/open_icon_library/tango-style/png/256/text-x-pyth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5046" y="1027906"/>
            <a:ext cx="876242" cy="8762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26681" y="1904148"/>
            <a:ext cx="1252972" cy="369332"/>
          </a:xfrm>
          <a:prstGeom prst="rect">
            <a:avLst/>
          </a:prstGeom>
          <a:noFill/>
        </p:spPr>
        <p:txBody>
          <a:bodyPr wrap="none" rtlCol="0">
            <a:spAutoFit/>
          </a:bodyPr>
          <a:lstStyle/>
          <a:p>
            <a:r>
              <a:rPr lang="en-US" dirty="0" smtClean="0"/>
              <a:t>datasets.py</a:t>
            </a:r>
            <a:endParaRPr lang="en-US" dirty="0"/>
          </a:p>
        </p:txBody>
      </p:sp>
      <p:sp>
        <p:nvSpPr>
          <p:cNvPr id="9" name="TextBox 8"/>
          <p:cNvSpPr txBox="1"/>
          <p:nvPr/>
        </p:nvSpPr>
        <p:spPr>
          <a:xfrm>
            <a:off x="8489773" y="1059906"/>
            <a:ext cx="3217547" cy="369332"/>
          </a:xfrm>
          <a:prstGeom prst="rect">
            <a:avLst/>
          </a:prstGeom>
          <a:noFill/>
        </p:spPr>
        <p:txBody>
          <a:bodyPr wrap="none" rtlCol="0">
            <a:spAutoFit/>
          </a:bodyPr>
          <a:lstStyle/>
          <a:p>
            <a:r>
              <a:rPr lang="en-US" dirty="0" smtClean="0">
                <a:latin typeface="Courier" pitchFamily="49" charset="0"/>
              </a:rPr>
              <a:t>&gt; pip install datasets</a:t>
            </a:r>
            <a:endParaRPr lang="en-US" dirty="0">
              <a:latin typeface="Courier" pitchFamily="49" charset="0"/>
            </a:endParaRPr>
          </a:p>
        </p:txBody>
      </p:sp>
      <p:sp>
        <p:nvSpPr>
          <p:cNvPr id="10" name="TextBox 9"/>
          <p:cNvSpPr txBox="1"/>
          <p:nvPr/>
        </p:nvSpPr>
        <p:spPr>
          <a:xfrm>
            <a:off x="8489773" y="1605553"/>
            <a:ext cx="2442272" cy="369332"/>
          </a:xfrm>
          <a:prstGeom prst="rect">
            <a:avLst/>
          </a:prstGeom>
          <a:noFill/>
        </p:spPr>
        <p:txBody>
          <a:bodyPr wrap="none" rtlCol="0">
            <a:spAutoFit/>
          </a:bodyPr>
          <a:lstStyle/>
          <a:p>
            <a:r>
              <a:rPr lang="en-US" dirty="0" smtClean="0"/>
              <a:t>Download “datasets.py”</a:t>
            </a:r>
            <a:endParaRPr lang="en-US" dirty="0"/>
          </a:p>
        </p:txBody>
      </p:sp>
      <p:cxnSp>
        <p:nvCxnSpPr>
          <p:cNvPr id="12" name="Straight Arrow Connector 11"/>
          <p:cNvCxnSpPr/>
          <p:nvPr/>
        </p:nvCxnSpPr>
        <p:spPr>
          <a:xfrm>
            <a:off x="7879653" y="1466027"/>
            <a:ext cx="589098" cy="2790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V="1">
            <a:off x="7856395" y="1246967"/>
            <a:ext cx="612356" cy="2190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6711087" y="4679206"/>
            <a:ext cx="5285421" cy="923330"/>
          </a:xfrm>
          <a:prstGeom prst="rect">
            <a:avLst/>
          </a:prstGeom>
          <a:noFill/>
        </p:spPr>
        <p:txBody>
          <a:bodyPr wrap="none" rtlCol="0">
            <a:spAutoFit/>
          </a:bodyPr>
          <a:lstStyle/>
          <a:p>
            <a:r>
              <a:rPr lang="en-US" dirty="0" smtClean="0">
                <a:latin typeface="Courier" pitchFamily="49" charset="0"/>
              </a:rPr>
              <a:t>from datasets import weather</a:t>
            </a:r>
          </a:p>
          <a:p>
            <a:endParaRPr lang="en-US" dirty="0" smtClean="0">
              <a:latin typeface="Courier" pitchFamily="49" charset="0"/>
            </a:endParaRPr>
          </a:p>
          <a:p>
            <a:r>
              <a:rPr lang="en-US" dirty="0" err="1" smtClean="0">
                <a:latin typeface="Courier" pitchFamily="49" charset="0"/>
              </a:rPr>
              <a:t>weather.get_temperature</a:t>
            </a:r>
            <a:r>
              <a:rPr lang="en-US" dirty="0" smtClean="0">
                <a:latin typeface="Courier" pitchFamily="49" charset="0"/>
              </a:rPr>
              <a:t>(‘Blacksburg’)</a:t>
            </a:r>
            <a:endParaRPr lang="en-US" dirty="0">
              <a:latin typeface="Courier" pitchFamily="49" charset="0"/>
            </a:endParaRPr>
          </a:p>
        </p:txBody>
      </p:sp>
      <p:pic>
        <p:nvPicPr>
          <p:cNvPr id="14338" name="Picture 2" descr="http://iconizer.net/files/Human_o2/orig/application-vnd.oasis.opendocument.databas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2717" y="2765661"/>
            <a:ext cx="838571" cy="8385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649940" y="3604233"/>
            <a:ext cx="1244123" cy="369332"/>
          </a:xfrm>
          <a:prstGeom prst="rect">
            <a:avLst/>
          </a:prstGeom>
          <a:noFill/>
        </p:spPr>
        <p:txBody>
          <a:bodyPr wrap="none" rtlCol="0">
            <a:spAutoFit/>
          </a:bodyPr>
          <a:lstStyle/>
          <a:p>
            <a:r>
              <a:rPr lang="en-US" dirty="0" err="1" smtClean="0"/>
              <a:t>weather.db</a:t>
            </a:r>
            <a:endParaRPr lang="en-US" dirty="0"/>
          </a:p>
        </p:txBody>
      </p:sp>
      <p:pic>
        <p:nvPicPr>
          <p:cNvPr id="18" name="Picture 2" descr="http://iconizer.net/files/Human_o2/orig/application-vnd.oasis.opendocument.databas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8887" y="2765661"/>
            <a:ext cx="838571" cy="83857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696699" y="3604233"/>
            <a:ext cx="1052083" cy="369332"/>
          </a:xfrm>
          <a:prstGeom prst="rect">
            <a:avLst/>
          </a:prstGeom>
          <a:noFill/>
        </p:spPr>
        <p:txBody>
          <a:bodyPr wrap="none" rtlCol="0">
            <a:spAutoFit/>
          </a:bodyPr>
          <a:lstStyle/>
          <a:p>
            <a:r>
              <a:rPr lang="en-US" dirty="0" err="1" smtClean="0"/>
              <a:t>reddit.db</a:t>
            </a:r>
            <a:endParaRPr lang="en-US" dirty="0"/>
          </a:p>
        </p:txBody>
      </p:sp>
      <p:pic>
        <p:nvPicPr>
          <p:cNvPr id="20" name="Picture 2" descr="http://iconizer.net/files/Human_o2/orig/application-vnd.oasis.opendocument.databas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871" y="2765661"/>
            <a:ext cx="838571" cy="83857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470094" y="3604233"/>
            <a:ext cx="1153457" cy="369332"/>
          </a:xfrm>
          <a:prstGeom prst="rect">
            <a:avLst/>
          </a:prstGeom>
          <a:noFill/>
        </p:spPr>
        <p:txBody>
          <a:bodyPr wrap="none" rtlCol="0">
            <a:spAutoFit/>
          </a:bodyPr>
          <a:lstStyle/>
          <a:p>
            <a:r>
              <a:rPr lang="en-US" dirty="0" err="1" smtClean="0"/>
              <a:t>movies.db</a:t>
            </a:r>
            <a:endParaRPr lang="en-US" dirty="0"/>
          </a:p>
        </p:txBody>
      </p:sp>
      <p:sp>
        <p:nvSpPr>
          <p:cNvPr id="3" name="TextBox 2"/>
          <p:cNvSpPr txBox="1"/>
          <p:nvPr/>
        </p:nvSpPr>
        <p:spPr>
          <a:xfrm>
            <a:off x="5035639" y="2396329"/>
            <a:ext cx="528478" cy="369332"/>
          </a:xfrm>
          <a:prstGeom prst="rect">
            <a:avLst/>
          </a:prstGeom>
          <a:noFill/>
        </p:spPr>
        <p:txBody>
          <a:bodyPr wrap="none" rtlCol="0">
            <a:spAutoFit/>
          </a:bodyPr>
          <a:lstStyle/>
          <a:p>
            <a:r>
              <a:rPr lang="en-US" dirty="0" smtClean="0"/>
              <a:t>Etc.</a:t>
            </a:r>
            <a:endParaRPr lang="en-US" dirty="0"/>
          </a:p>
        </p:txBody>
      </p:sp>
      <p:cxnSp>
        <p:nvCxnSpPr>
          <p:cNvPr id="11" name="Straight Connector 10"/>
          <p:cNvCxnSpPr/>
          <p:nvPr/>
        </p:nvCxnSpPr>
        <p:spPr>
          <a:xfrm flipH="1">
            <a:off x="5150177" y="2765661"/>
            <a:ext cx="127206" cy="419286"/>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362593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198513" y="1834242"/>
            <a:ext cx="5019627" cy="4185634"/>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r>
              <a:rPr lang="en-US" sz="2000" b="1" dirty="0" smtClean="0"/>
              <a:t>Java Builder</a:t>
            </a:r>
            <a:endParaRPr lang="en-US" sz="2000" b="1" dirty="0"/>
          </a:p>
        </p:txBody>
      </p:sp>
      <p:sp>
        <p:nvSpPr>
          <p:cNvPr id="2" name="Title 1"/>
          <p:cNvSpPr>
            <a:spLocks noGrp="1"/>
          </p:cNvSpPr>
          <p:nvPr>
            <p:ph type="title"/>
          </p:nvPr>
        </p:nvSpPr>
        <p:spPr/>
        <p:txBody>
          <a:bodyPr/>
          <a:lstStyle/>
          <a:p>
            <a:r>
              <a:rPr lang="en-US" dirty="0" smtClean="0"/>
              <a:t>Java</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57</a:t>
            </a:fld>
            <a:r>
              <a:rPr lang="en-US" smtClean="0"/>
              <a:t> </a:t>
            </a:r>
            <a:endParaRPr lang="en-US" dirty="0"/>
          </a:p>
        </p:txBody>
      </p:sp>
      <p:pic>
        <p:nvPicPr>
          <p:cNvPr id="6" name="Picture 48" descr="http://png-1.findicons.com/files/icons/1637/file_icons_vs_2/256/jav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0899" y="4598587"/>
            <a:ext cx="873816" cy="8738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conizer.net/files/Human_o2/orig/application-vnd.oasis.opendocument.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830" y="2625018"/>
            <a:ext cx="838571" cy="8385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56053" y="3463590"/>
            <a:ext cx="1244123" cy="369332"/>
          </a:xfrm>
          <a:prstGeom prst="rect">
            <a:avLst/>
          </a:prstGeom>
          <a:noFill/>
        </p:spPr>
        <p:txBody>
          <a:bodyPr wrap="none" rtlCol="0">
            <a:spAutoFit/>
          </a:bodyPr>
          <a:lstStyle/>
          <a:p>
            <a:r>
              <a:rPr lang="en-US" dirty="0" err="1" smtClean="0"/>
              <a:t>weather.db</a:t>
            </a:r>
            <a:endParaRPr lang="en-US" dirty="0"/>
          </a:p>
        </p:txBody>
      </p:sp>
      <p:sp>
        <p:nvSpPr>
          <p:cNvPr id="9" name="TextBox 8"/>
          <p:cNvSpPr txBox="1"/>
          <p:nvPr/>
        </p:nvSpPr>
        <p:spPr>
          <a:xfrm>
            <a:off x="4827423" y="5472403"/>
            <a:ext cx="1400768" cy="369332"/>
          </a:xfrm>
          <a:prstGeom prst="rect">
            <a:avLst/>
          </a:prstGeom>
          <a:noFill/>
        </p:spPr>
        <p:txBody>
          <a:bodyPr wrap="none" rtlCol="0">
            <a:spAutoFit/>
          </a:bodyPr>
          <a:lstStyle/>
          <a:p>
            <a:r>
              <a:rPr lang="en-US" dirty="0" smtClean="0"/>
              <a:t>datasets.java</a:t>
            </a:r>
            <a:endParaRPr lang="en-US" dirty="0"/>
          </a:p>
        </p:txBody>
      </p:sp>
      <p:sp>
        <p:nvSpPr>
          <p:cNvPr id="10" name="Right Brace 9"/>
          <p:cNvSpPr/>
          <p:nvPr/>
        </p:nvSpPr>
        <p:spPr>
          <a:xfrm>
            <a:off x="6014434" y="3026536"/>
            <a:ext cx="1030310" cy="2021983"/>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026" name="Picture 2" descr="http://icons.iconarchive.com/icons/oxygen-icons.org/oxygen/256/Mimetypes-application-x-java-archiv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9211" y="3461060"/>
            <a:ext cx="1137527" cy="11375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9629211" y="4565729"/>
            <a:ext cx="1245726" cy="369332"/>
          </a:xfrm>
          <a:prstGeom prst="rect">
            <a:avLst/>
          </a:prstGeom>
          <a:noFill/>
        </p:spPr>
        <p:txBody>
          <a:bodyPr wrap="none" rtlCol="0">
            <a:spAutoFit/>
          </a:bodyPr>
          <a:lstStyle/>
          <a:p>
            <a:r>
              <a:rPr lang="en-US" dirty="0" smtClean="0"/>
              <a:t>weather.jar</a:t>
            </a:r>
            <a:endParaRPr lang="en-US" dirty="0"/>
          </a:p>
        </p:txBody>
      </p:sp>
      <p:pic>
        <p:nvPicPr>
          <p:cNvPr id="13" name="Picture 48" descr="http://png-1.findicons.com/files/icons/1637/file_icons_vs_2/256/jav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0899" y="2602652"/>
            <a:ext cx="873816" cy="8738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827423" y="3476468"/>
            <a:ext cx="1373133" cy="369332"/>
          </a:xfrm>
          <a:prstGeom prst="rect">
            <a:avLst/>
          </a:prstGeom>
          <a:noFill/>
        </p:spPr>
        <p:txBody>
          <a:bodyPr wrap="none" rtlCol="0">
            <a:spAutoFit/>
          </a:bodyPr>
          <a:lstStyle/>
          <a:p>
            <a:r>
              <a:rPr lang="en-US" dirty="0" smtClean="0"/>
              <a:t>weather.java</a:t>
            </a:r>
            <a:endParaRPr lang="en-US" dirty="0"/>
          </a:p>
        </p:txBody>
      </p:sp>
      <p:cxnSp>
        <p:nvCxnSpPr>
          <p:cNvPr id="16" name="Straight Arrow Connector 15"/>
          <p:cNvCxnSpPr/>
          <p:nvPr/>
        </p:nvCxnSpPr>
        <p:spPr>
          <a:xfrm>
            <a:off x="3618963" y="3026536"/>
            <a:ext cx="11075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a:off x="8493507" y="4016062"/>
            <a:ext cx="11075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7134896" y="3648256"/>
            <a:ext cx="1197735" cy="820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urier"/>
              </a:rPr>
              <a:t>&gt; jar …</a:t>
            </a:r>
            <a:endParaRPr lang="en-US" dirty="0">
              <a:latin typeface="Courier"/>
            </a:endParaRPr>
          </a:p>
        </p:txBody>
      </p:sp>
    </p:spTree>
    <p:extLst>
      <p:ext uri="{BB962C8B-B14F-4D97-AF65-F5344CB8AC3E}">
        <p14:creationId xmlns:p14="http://schemas.microsoft.com/office/powerpoint/2010/main" val="30260776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Metadata</a:t>
            </a:r>
          </a:p>
          <a:p>
            <a:pPr lvl="1"/>
            <a:r>
              <a:rPr lang="en-US" dirty="0" smtClean="0"/>
              <a:t>Version, Authorship</a:t>
            </a:r>
          </a:p>
          <a:p>
            <a:pPr lvl="1"/>
            <a:r>
              <a:rPr lang="en-US" dirty="0" smtClean="0"/>
              <a:t>Citation, Social Impacts</a:t>
            </a:r>
          </a:p>
          <a:p>
            <a:pPr lvl="1"/>
            <a:r>
              <a:rPr lang="en-US" dirty="0" smtClean="0"/>
              <a:t>Structure</a:t>
            </a:r>
          </a:p>
          <a:p>
            <a:pPr marL="0" indent="0">
              <a:buNone/>
            </a:pPr>
            <a:endParaRPr lang="en-US" dirty="0" smtClean="0"/>
          </a:p>
          <a:p>
            <a:r>
              <a:rPr lang="en-US" dirty="0" smtClean="0"/>
              <a:t>Interface</a:t>
            </a:r>
          </a:p>
          <a:p>
            <a:pPr lvl="1"/>
            <a:r>
              <a:rPr lang="en-US" dirty="0" smtClean="0"/>
              <a:t>Adaptable Queries</a:t>
            </a:r>
          </a:p>
          <a:p>
            <a:pPr lvl="1"/>
            <a:r>
              <a:rPr lang="en-US" dirty="0" smtClean="0"/>
              <a:t>Documentation</a:t>
            </a:r>
          </a:p>
          <a:p>
            <a:endParaRPr lang="en-US" dirty="0"/>
          </a:p>
          <a:p>
            <a:r>
              <a:rPr lang="en-US" dirty="0" smtClean="0"/>
              <a:t>Data</a:t>
            </a:r>
          </a:p>
          <a:p>
            <a:pPr lvl="1"/>
            <a:r>
              <a:rPr lang="en-US" dirty="0" smtClean="0"/>
              <a:t>Stored </a:t>
            </a:r>
            <a:r>
              <a:rPr lang="en-US" dirty="0" smtClean="0"/>
              <a:t>data via SQL Queries </a:t>
            </a:r>
            <a:r>
              <a:rPr lang="en-US" dirty="0" smtClean="0"/>
              <a:t>(static)</a:t>
            </a:r>
          </a:p>
          <a:p>
            <a:pPr lvl="1"/>
            <a:r>
              <a:rPr lang="en-US" dirty="0" smtClean="0"/>
              <a:t>Mocking </a:t>
            </a:r>
            <a:r>
              <a:rPr lang="en-US" dirty="0" smtClean="0"/>
              <a:t>rules via constraints </a:t>
            </a:r>
            <a:r>
              <a:rPr lang="en-US" dirty="0" smtClean="0"/>
              <a:t>(dynamic</a:t>
            </a:r>
            <a:r>
              <a:rPr lang="en-US" dirty="0" smtClean="0"/>
              <a:t>)</a:t>
            </a:r>
          </a:p>
          <a:p>
            <a:pPr lvl="1"/>
            <a:r>
              <a:rPr lang="en-US" dirty="0" smtClean="0"/>
              <a:t>Web API spec (dynamic, web-based)</a:t>
            </a:r>
            <a:endParaRPr lang="en-US" dirty="0" smtClean="0"/>
          </a:p>
        </p:txBody>
      </p:sp>
      <p:sp>
        <p:nvSpPr>
          <p:cNvPr id="4" name="Slide Number Placeholder 3"/>
          <p:cNvSpPr>
            <a:spLocks noGrp="1"/>
          </p:cNvSpPr>
          <p:nvPr>
            <p:ph type="sldNum" sz="quarter" idx="12"/>
          </p:nvPr>
        </p:nvSpPr>
        <p:spPr/>
        <p:txBody>
          <a:bodyPr/>
          <a:lstStyle/>
          <a:p>
            <a:fld id="{82B21781-D15B-494F-AAF0-74C571186417}" type="slidenum">
              <a:rPr lang="en-US" smtClean="0"/>
              <a:pPr/>
              <a:t>58</a:t>
            </a:fld>
            <a:r>
              <a:rPr lang="en-US" smtClean="0"/>
              <a:t> </a:t>
            </a:r>
            <a:endParaRPr lang="en-US" dirty="0"/>
          </a:p>
        </p:txBody>
      </p:sp>
    </p:spTree>
    <p:extLst>
      <p:ext uri="{BB962C8B-B14F-4D97-AF65-F5344CB8AC3E}">
        <p14:creationId xmlns:p14="http://schemas.microsoft.com/office/powerpoint/2010/main" val="24866814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Spec</a:t>
            </a:r>
            <a:endParaRPr lang="en-US" dirty="0"/>
          </a:p>
        </p:txBody>
      </p:sp>
      <p:sp>
        <p:nvSpPr>
          <p:cNvPr id="3" name="Content Placeholder 2"/>
          <p:cNvSpPr>
            <a:spLocks noGrp="1"/>
          </p:cNvSpPr>
          <p:nvPr>
            <p:ph idx="1"/>
          </p:nvPr>
        </p:nvSpPr>
        <p:spPr/>
        <p:txBody>
          <a:bodyPr/>
          <a:lstStyle/>
          <a:p>
            <a:r>
              <a:rPr lang="en-US" dirty="0"/>
              <a:t>URL: http://forecast.weather.gov</a:t>
            </a:r>
            <a:r>
              <a:rPr lang="en-US" dirty="0" smtClean="0"/>
              <a:t>/?CityName=Blacksburg&amp;type=json</a:t>
            </a:r>
          </a:p>
          <a:p>
            <a:endParaRPr lang="en-US" dirty="0"/>
          </a:p>
          <a:p>
            <a:r>
              <a:rPr lang="en-US" dirty="0" smtClean="0"/>
              <a:t>Verb: GET</a:t>
            </a:r>
          </a:p>
          <a:p>
            <a:endParaRPr lang="en-US" dirty="0"/>
          </a:p>
          <a:p>
            <a:r>
              <a:rPr lang="en-US" dirty="0" smtClean="0"/>
              <a:t>Parameters: &lt;“City” : String&gt;</a:t>
            </a:r>
          </a:p>
          <a:p>
            <a:endParaRPr lang="en-US" dirty="0"/>
          </a:p>
          <a:p>
            <a:r>
              <a:rPr lang="en-US" dirty="0" smtClean="0"/>
              <a:t>Return: &lt;</a:t>
            </a:r>
            <a:r>
              <a:rPr lang="en-US" dirty="0" err="1" smtClean="0"/>
              <a:t>int</a:t>
            </a:r>
            <a:r>
              <a:rPr lang="en-US" dirty="0" smtClean="0"/>
              <a:t>&gt; </a:t>
            </a:r>
            <a:r>
              <a:rPr lang="en-US" dirty="0" err="1" smtClean="0">
                <a:latin typeface="Courier"/>
              </a:rPr>
              <a:t>data.weather</a:t>
            </a:r>
            <a:r>
              <a:rPr lang="en-US" dirty="0" smtClean="0">
                <a:latin typeface="Courier"/>
              </a:rPr>
              <a:t>[0].temperature</a:t>
            </a:r>
            <a:endParaRPr lang="en-US" dirty="0">
              <a:latin typeface="Courier"/>
            </a:endParaRPr>
          </a:p>
        </p:txBody>
      </p:sp>
      <p:sp>
        <p:nvSpPr>
          <p:cNvPr id="4" name="Slide Number Placeholder 3"/>
          <p:cNvSpPr>
            <a:spLocks noGrp="1"/>
          </p:cNvSpPr>
          <p:nvPr>
            <p:ph type="sldNum" sz="quarter" idx="12"/>
          </p:nvPr>
        </p:nvSpPr>
        <p:spPr/>
        <p:txBody>
          <a:bodyPr/>
          <a:lstStyle/>
          <a:p>
            <a:fld id="{82B21781-D15B-494F-AAF0-74C571186417}" type="slidenum">
              <a:rPr lang="en-US" smtClean="0"/>
              <a:pPr/>
              <a:t>59</a:t>
            </a:fld>
            <a:r>
              <a:rPr lang="en-US" smtClean="0"/>
              <a:t> </a:t>
            </a:r>
            <a:endParaRPr lang="en-US" dirty="0"/>
          </a:p>
        </p:txBody>
      </p:sp>
    </p:spTree>
    <p:extLst>
      <p:ext uri="{BB962C8B-B14F-4D97-AF65-F5344CB8AC3E}">
        <p14:creationId xmlns:p14="http://schemas.microsoft.com/office/powerpoint/2010/main" val="947861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No Prior Background</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6</a:t>
            </a:fld>
            <a:r>
              <a:rPr lang="en-US" smtClean="0"/>
              <a:t> </a:t>
            </a:r>
            <a:endParaRPr lang="en-US" dirty="0"/>
          </a:p>
        </p:txBody>
      </p:sp>
      <p:sp>
        <p:nvSpPr>
          <p:cNvPr id="6" name="Cloud Callout 5"/>
          <p:cNvSpPr/>
          <p:nvPr/>
        </p:nvSpPr>
        <p:spPr>
          <a:xfrm flipH="1">
            <a:off x="6773355" y="1939202"/>
            <a:ext cx="3733800" cy="2227943"/>
          </a:xfrm>
          <a:prstGeom prst="cloudCallout">
            <a:avLst>
              <a:gd name="adj1" fmla="val 27475"/>
              <a:gd name="adj2" fmla="val 6397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Cloud Callout 6"/>
          <p:cNvSpPr/>
          <p:nvPr/>
        </p:nvSpPr>
        <p:spPr>
          <a:xfrm>
            <a:off x="1659988" y="1863002"/>
            <a:ext cx="3733800" cy="2227943"/>
          </a:xfrm>
          <a:prstGeom prst="cloudCallout">
            <a:avLst>
              <a:gd name="adj1" fmla="val 40303"/>
              <a:gd name="adj2" fmla="val 62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21" descr="https://cdn1.iconfinder.com/data/icons/customicondesignsocialmedia1shadow/256/yel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4910" y="2329016"/>
            <a:ext cx="819564" cy="819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acbart\AppData\Local\Microsoft\Windows\Temporary Internet Files\Content.IE5\CNB1F19X\MC90005912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8388" y="4497425"/>
            <a:ext cx="1812341" cy="16495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acbart\AppData\Local\Microsoft\Windows\Temporary Internet Files\Content.IE5\QUY6CFVK\MC90008903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8287" y="4460392"/>
            <a:ext cx="1795882" cy="1723644"/>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5970731" y="2204088"/>
            <a:ext cx="537028" cy="3773714"/>
          </a:xfrm>
          <a:custGeom>
            <a:avLst/>
            <a:gdLst>
              <a:gd name="connsiteX0" fmla="*/ 0 w 537028"/>
              <a:gd name="connsiteY0" fmla="*/ 0 h 3410857"/>
              <a:gd name="connsiteX1" fmla="*/ 478971 w 537028"/>
              <a:gd name="connsiteY1" fmla="*/ 653143 h 3410857"/>
              <a:gd name="connsiteX2" fmla="*/ 72571 w 537028"/>
              <a:gd name="connsiteY2" fmla="*/ 1291771 h 3410857"/>
              <a:gd name="connsiteX3" fmla="*/ 537028 w 537028"/>
              <a:gd name="connsiteY3" fmla="*/ 1944914 h 3410857"/>
              <a:gd name="connsiteX4" fmla="*/ 43543 w 537028"/>
              <a:gd name="connsiteY4" fmla="*/ 2656114 h 3410857"/>
              <a:gd name="connsiteX5" fmla="*/ 493486 w 537028"/>
              <a:gd name="connsiteY5" fmla="*/ 3410857 h 3410857"/>
              <a:gd name="connsiteX6" fmla="*/ 493486 w 537028"/>
              <a:gd name="connsiteY6" fmla="*/ 3381828 h 341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028" h="3410857">
                <a:moveTo>
                  <a:pt x="0" y="0"/>
                </a:moveTo>
                <a:lnTo>
                  <a:pt x="478971" y="653143"/>
                </a:lnTo>
                <a:lnTo>
                  <a:pt x="72571" y="1291771"/>
                </a:lnTo>
                <a:lnTo>
                  <a:pt x="537028" y="1944914"/>
                </a:lnTo>
                <a:lnTo>
                  <a:pt x="43543" y="2656114"/>
                </a:lnTo>
                <a:lnTo>
                  <a:pt x="493486" y="3410857"/>
                </a:lnTo>
                <a:lnTo>
                  <a:pt x="493486" y="33818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pic>
        <p:nvPicPr>
          <p:cNvPr id="12" name="Picture 7" descr="http://www.elixor.com/wp-content/uploads/2013/08/Facebook-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9207" y="2261543"/>
            <a:ext cx="698342" cy="7000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ttp://www.ala.org/conferencesevents/sites/ala.org.conferencesevents/files/content/celebrationweeks/natlibraryweek/twitter-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1146" y="2112945"/>
            <a:ext cx="727528" cy="7275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http://cdn.funkyspacemonkey.com/wp-content/uploads/2013/02/weather-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7549" y="2961631"/>
            <a:ext cx="698342" cy="6983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7" descr="https://cdn1.iconfinder.com/data/icons/yooicons_set01_socialbookmarks/512/social_google_box.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21676" y="3013763"/>
            <a:ext cx="725873" cy="7258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9" descr="http://mickey.cs.vt.edu/static/img/gallery_stoc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9645" y="2437472"/>
            <a:ext cx="806001" cy="8060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http://cdn2.hubspot.net/hub/92785/file-5415274-png/images/reddit-ic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35876" y="2840473"/>
            <a:ext cx="685800" cy="94065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6841588" y="2167802"/>
            <a:ext cx="3476173" cy="1752600"/>
            <a:chOff x="5181600" y="2491666"/>
            <a:chExt cx="3476173" cy="1752600"/>
          </a:xfrm>
        </p:grpSpPr>
        <p:sp>
          <p:nvSpPr>
            <p:cNvPr id="19" name="TextBox 18"/>
            <p:cNvSpPr txBox="1"/>
            <p:nvPr/>
          </p:nvSpPr>
          <p:spPr>
            <a:xfrm>
              <a:off x="7086600" y="2629735"/>
              <a:ext cx="1439818" cy="369332"/>
            </a:xfrm>
            <a:prstGeom prst="rect">
              <a:avLst/>
            </a:prstGeom>
            <a:noFill/>
          </p:spPr>
          <p:txBody>
            <a:bodyPr wrap="none" rtlCol="0">
              <a:spAutoFit/>
            </a:bodyPr>
            <a:lstStyle/>
            <a:p>
              <a:r>
                <a:rPr lang="en-US" dirty="0" smtClean="0"/>
                <a:t>“Recursion”</a:t>
              </a:r>
              <a:endParaRPr lang="en-US" dirty="0"/>
            </a:p>
          </p:txBody>
        </p:sp>
        <p:sp>
          <p:nvSpPr>
            <p:cNvPr id="20" name="TextBox 19"/>
            <p:cNvSpPr txBox="1"/>
            <p:nvPr/>
          </p:nvSpPr>
          <p:spPr>
            <a:xfrm>
              <a:off x="6846840" y="3293135"/>
              <a:ext cx="1481896" cy="646331"/>
            </a:xfrm>
            <a:prstGeom prst="rect">
              <a:avLst/>
            </a:prstGeom>
            <a:noFill/>
          </p:spPr>
          <p:txBody>
            <a:bodyPr wrap="square" rtlCol="0">
              <a:spAutoFit/>
            </a:bodyPr>
            <a:lstStyle/>
            <a:p>
              <a:pPr algn="ctr"/>
              <a:r>
                <a:rPr lang="en-US" dirty="0" smtClean="0"/>
                <a:t>“Balanced Binary Tree”</a:t>
              </a:r>
              <a:endParaRPr lang="en-US" dirty="0"/>
            </a:p>
          </p:txBody>
        </p:sp>
        <p:sp>
          <p:nvSpPr>
            <p:cNvPr id="21" name="TextBox 20"/>
            <p:cNvSpPr txBox="1"/>
            <p:nvPr/>
          </p:nvSpPr>
          <p:spPr>
            <a:xfrm>
              <a:off x="6290504" y="3874934"/>
              <a:ext cx="1481896" cy="369332"/>
            </a:xfrm>
            <a:prstGeom prst="rect">
              <a:avLst/>
            </a:prstGeom>
            <a:noFill/>
          </p:spPr>
          <p:txBody>
            <a:bodyPr wrap="square" rtlCol="0">
              <a:spAutoFit/>
            </a:bodyPr>
            <a:lstStyle/>
            <a:p>
              <a:pPr algn="ctr"/>
              <a:r>
                <a:rPr lang="en-US" dirty="0" smtClean="0"/>
                <a:t>“Function”</a:t>
              </a:r>
              <a:endParaRPr lang="en-US" dirty="0"/>
            </a:p>
          </p:txBody>
        </p:sp>
        <p:sp>
          <p:nvSpPr>
            <p:cNvPr id="22" name="TextBox 21"/>
            <p:cNvSpPr txBox="1"/>
            <p:nvPr/>
          </p:nvSpPr>
          <p:spPr>
            <a:xfrm>
              <a:off x="5181600" y="2872666"/>
              <a:ext cx="1601639" cy="646331"/>
            </a:xfrm>
            <a:prstGeom prst="rect">
              <a:avLst/>
            </a:prstGeom>
            <a:noFill/>
          </p:spPr>
          <p:txBody>
            <a:bodyPr wrap="square" rtlCol="0">
              <a:spAutoFit/>
            </a:bodyPr>
            <a:lstStyle/>
            <a:p>
              <a:pPr algn="ctr"/>
              <a:r>
                <a:rPr lang="en-US" dirty="0" smtClean="0"/>
                <a:t>“Abstract Data Type”</a:t>
              </a:r>
              <a:endParaRPr lang="en-US" dirty="0"/>
            </a:p>
          </p:txBody>
        </p:sp>
        <p:sp>
          <p:nvSpPr>
            <p:cNvPr id="23" name="TextBox 22"/>
            <p:cNvSpPr txBox="1"/>
            <p:nvPr/>
          </p:nvSpPr>
          <p:spPr>
            <a:xfrm>
              <a:off x="5486400" y="2491666"/>
              <a:ext cx="1632857" cy="369332"/>
            </a:xfrm>
            <a:prstGeom prst="rect">
              <a:avLst/>
            </a:prstGeom>
            <a:noFill/>
          </p:spPr>
          <p:txBody>
            <a:bodyPr wrap="square" rtlCol="0">
              <a:spAutoFit/>
            </a:bodyPr>
            <a:lstStyle/>
            <a:p>
              <a:pPr algn="ctr"/>
              <a:r>
                <a:rPr lang="en-US" dirty="0" smtClean="0"/>
                <a:t>“Conditional”</a:t>
              </a:r>
              <a:endParaRPr lang="en-US" dirty="0"/>
            </a:p>
          </p:txBody>
        </p:sp>
        <p:sp>
          <p:nvSpPr>
            <p:cNvPr id="24" name="TextBox 23"/>
            <p:cNvSpPr txBox="1"/>
            <p:nvPr/>
          </p:nvSpPr>
          <p:spPr>
            <a:xfrm>
              <a:off x="5410200" y="3493934"/>
              <a:ext cx="1632857" cy="369332"/>
            </a:xfrm>
            <a:prstGeom prst="rect">
              <a:avLst/>
            </a:prstGeom>
            <a:noFill/>
          </p:spPr>
          <p:txBody>
            <a:bodyPr wrap="square" rtlCol="0">
              <a:spAutoFit/>
            </a:bodyPr>
            <a:lstStyle/>
            <a:p>
              <a:pPr algn="ctr"/>
              <a:r>
                <a:rPr lang="en-US" dirty="0" smtClean="0"/>
                <a:t>“Fibonacci”</a:t>
              </a:r>
              <a:endParaRPr lang="en-US" dirty="0"/>
            </a:p>
          </p:txBody>
        </p:sp>
        <p:sp>
          <p:nvSpPr>
            <p:cNvPr id="25" name="TextBox 24"/>
            <p:cNvSpPr txBox="1"/>
            <p:nvPr/>
          </p:nvSpPr>
          <p:spPr>
            <a:xfrm>
              <a:off x="6371772" y="2934352"/>
              <a:ext cx="2286001" cy="369332"/>
            </a:xfrm>
            <a:prstGeom prst="rect">
              <a:avLst/>
            </a:prstGeom>
            <a:noFill/>
          </p:spPr>
          <p:txBody>
            <a:bodyPr wrap="square" rtlCol="0">
              <a:spAutoFit/>
            </a:bodyPr>
            <a:lstStyle/>
            <a:p>
              <a:pPr algn="ctr"/>
              <a:r>
                <a:rPr lang="en-US" dirty="0" smtClean="0"/>
                <a:t>“Map-Filter-</a:t>
              </a:r>
              <a:r>
                <a:rPr lang="en-US" dirty="0" err="1" smtClean="0"/>
                <a:t>Foldr</a:t>
              </a:r>
              <a:r>
                <a:rPr lang="en-US" dirty="0" smtClean="0"/>
                <a:t>”</a:t>
              </a:r>
              <a:endParaRPr lang="en-US" dirty="0"/>
            </a:p>
          </p:txBody>
        </p:sp>
      </p:grpSp>
    </p:spTree>
    <p:extLst>
      <p:ext uri="{BB962C8B-B14F-4D97-AF65-F5344CB8AC3E}">
        <p14:creationId xmlns:p14="http://schemas.microsoft.com/office/powerpoint/2010/main" val="1648975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Data</a:t>
            </a:r>
            <a:endParaRPr lang="en-US" dirty="0"/>
          </a:p>
        </p:txBody>
      </p:sp>
      <p:sp>
        <p:nvSpPr>
          <p:cNvPr id="3" name="Content Placeholder 2"/>
          <p:cNvSpPr>
            <a:spLocks noGrp="1"/>
          </p:cNvSpPr>
          <p:nvPr>
            <p:ph idx="1"/>
          </p:nvPr>
        </p:nvSpPr>
        <p:spPr/>
        <p:txBody>
          <a:bodyPr>
            <a:normAutofit/>
          </a:bodyPr>
          <a:lstStyle/>
          <a:p>
            <a:r>
              <a:rPr lang="en-US" sz="2400" dirty="0" smtClean="0">
                <a:latin typeface="Courier"/>
              </a:rPr>
              <a:t>“SELECT temperature</a:t>
            </a:r>
            <a:br>
              <a:rPr lang="en-US" sz="2400" dirty="0" smtClean="0">
                <a:latin typeface="Courier"/>
              </a:rPr>
            </a:br>
            <a:r>
              <a:rPr lang="en-US" sz="2400" dirty="0" smtClean="0">
                <a:latin typeface="Courier"/>
              </a:rPr>
              <a:t>FROM forecasts</a:t>
            </a:r>
            <a:br>
              <a:rPr lang="en-US" sz="2400" dirty="0" smtClean="0">
                <a:latin typeface="Courier"/>
              </a:rPr>
            </a:br>
            <a:r>
              <a:rPr lang="en-US" sz="2400" dirty="0" smtClean="0">
                <a:latin typeface="Courier"/>
              </a:rPr>
              <a:t>WHERE city=‘{city}’</a:t>
            </a:r>
            <a:br>
              <a:rPr lang="en-US" sz="2400" dirty="0" smtClean="0">
                <a:latin typeface="Courier"/>
              </a:rPr>
            </a:br>
            <a:r>
              <a:rPr lang="en-US" sz="2400" dirty="0" smtClean="0">
                <a:latin typeface="Courier"/>
              </a:rPr>
              <a:t>LIMIT {</a:t>
            </a:r>
            <a:r>
              <a:rPr lang="en-US" sz="2400" dirty="0" err="1" smtClean="0">
                <a:latin typeface="Courier"/>
              </a:rPr>
              <a:t>performance_level</a:t>
            </a:r>
            <a:r>
              <a:rPr lang="en-US" sz="2400" dirty="0" smtClean="0">
                <a:latin typeface="Courier"/>
              </a:rPr>
              <a:t>}”</a:t>
            </a:r>
          </a:p>
        </p:txBody>
      </p:sp>
      <p:sp>
        <p:nvSpPr>
          <p:cNvPr id="4" name="Slide Number Placeholder 3"/>
          <p:cNvSpPr>
            <a:spLocks noGrp="1"/>
          </p:cNvSpPr>
          <p:nvPr>
            <p:ph type="sldNum" sz="quarter" idx="12"/>
          </p:nvPr>
        </p:nvSpPr>
        <p:spPr/>
        <p:txBody>
          <a:bodyPr/>
          <a:lstStyle/>
          <a:p>
            <a:fld id="{82B21781-D15B-494F-AAF0-74C571186417}" type="slidenum">
              <a:rPr lang="en-US" smtClean="0"/>
              <a:pPr/>
              <a:t>60</a:t>
            </a:fld>
            <a:r>
              <a:rPr lang="en-US" smtClean="0"/>
              <a:t> </a:t>
            </a:r>
            <a:endParaRPr lang="en-US" dirty="0"/>
          </a:p>
        </p:txBody>
      </p:sp>
    </p:spTree>
    <p:extLst>
      <p:ext uri="{BB962C8B-B14F-4D97-AF65-F5344CB8AC3E}">
        <p14:creationId xmlns:p14="http://schemas.microsoft.com/office/powerpoint/2010/main" val="14731463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Mocking Rules</a:t>
            </a:r>
            <a:endParaRPr lang="en-US" dirty="0"/>
          </a:p>
        </p:txBody>
      </p:sp>
      <p:sp>
        <p:nvSpPr>
          <p:cNvPr id="3" name="Content Placeholder 2"/>
          <p:cNvSpPr>
            <a:spLocks noGrp="1"/>
          </p:cNvSpPr>
          <p:nvPr>
            <p:ph idx="1"/>
          </p:nvPr>
        </p:nvSpPr>
        <p:spPr/>
        <p:txBody>
          <a:bodyPr/>
          <a:lstStyle/>
          <a:p>
            <a:r>
              <a:rPr lang="en-US" dirty="0" smtClean="0"/>
              <a:t>“get temperature” </a:t>
            </a:r>
          </a:p>
          <a:p>
            <a:pPr lvl="1"/>
            <a:r>
              <a:rPr lang="en-US" dirty="0" smtClean="0"/>
              <a:t>Returns an </a:t>
            </a:r>
            <a:r>
              <a:rPr lang="en-US" dirty="0" err="1" smtClean="0"/>
              <a:t>int</a:t>
            </a:r>
            <a:endParaRPr lang="en-US" dirty="0" smtClean="0"/>
          </a:p>
          <a:p>
            <a:pPr lvl="1"/>
            <a:r>
              <a:rPr lang="en-US" dirty="0" smtClean="0"/>
              <a:t>In the range of “60-80”, normally distributed</a:t>
            </a:r>
          </a:p>
          <a:p>
            <a:pPr lvl="1"/>
            <a:endParaRPr lang="en-US" dirty="0"/>
          </a:p>
          <a:p>
            <a:r>
              <a:rPr lang="en-US" dirty="0" smtClean="0"/>
              <a:t>“get earthquake”</a:t>
            </a:r>
          </a:p>
          <a:p>
            <a:pPr lvl="1"/>
            <a:r>
              <a:rPr lang="en-US" dirty="0" smtClean="0"/>
              <a:t>Returns a </a:t>
            </a:r>
            <a:r>
              <a:rPr lang="en-US" dirty="0" err="1" smtClean="0"/>
              <a:t>lat</a:t>
            </a:r>
            <a:r>
              <a:rPr lang="en-US" dirty="0" smtClean="0"/>
              <a:t>/long</a:t>
            </a:r>
          </a:p>
          <a:p>
            <a:pPr lvl="1"/>
            <a:r>
              <a:rPr lang="en-US" dirty="0" smtClean="0"/>
              <a:t>In the [-180-180, -180-180], normally distributed</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61</a:t>
            </a:fld>
            <a:r>
              <a:rPr lang="en-US" smtClean="0"/>
              <a:t> </a:t>
            </a:r>
            <a:endParaRPr lang="en-US" dirty="0"/>
          </a:p>
        </p:txBody>
      </p:sp>
    </p:spTree>
    <p:extLst>
      <p:ext uri="{BB962C8B-B14F-4D97-AF65-F5344CB8AC3E}">
        <p14:creationId xmlns:p14="http://schemas.microsoft.com/office/powerpoint/2010/main" val="12615705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Adaption</a:t>
            </a:r>
            <a:endParaRPr lang="en-US" dirty="0"/>
          </a:p>
        </p:txBody>
      </p:sp>
      <p:sp>
        <p:nvSpPr>
          <p:cNvPr id="3" name="Content Placeholder 2"/>
          <p:cNvSpPr>
            <a:spLocks noGrp="1"/>
          </p:cNvSpPr>
          <p:nvPr>
            <p:ph idx="1"/>
          </p:nvPr>
        </p:nvSpPr>
        <p:spPr/>
        <p:txBody>
          <a:bodyPr/>
          <a:lstStyle/>
          <a:p>
            <a:r>
              <a:rPr lang="en-US" dirty="0" smtClean="0"/>
              <a:t>Based on previous execution</a:t>
            </a:r>
          </a:p>
          <a:p>
            <a:endParaRPr lang="en-US" dirty="0" smtClean="0"/>
          </a:p>
          <a:p>
            <a:r>
              <a:rPr lang="en-US" dirty="0" smtClean="0"/>
              <a:t>Sampling</a:t>
            </a:r>
          </a:p>
          <a:p>
            <a:endParaRPr lang="en-US" dirty="0"/>
          </a:p>
          <a:p>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62</a:t>
            </a:fld>
            <a:r>
              <a:rPr lang="en-US" smtClean="0"/>
              <a:t> </a:t>
            </a:r>
            <a:endParaRPr lang="en-US" dirty="0"/>
          </a:p>
        </p:txBody>
      </p:sp>
    </p:spTree>
    <p:extLst>
      <p:ext uri="{BB962C8B-B14F-4D97-AF65-F5344CB8AC3E}">
        <p14:creationId xmlns:p14="http://schemas.microsoft.com/office/powerpoint/2010/main" val="22436110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RQ1.2 – CORGIS Builder Architecture</a:t>
            </a:r>
            <a:endParaRPr lang="en-US" dirty="0"/>
          </a:p>
        </p:txBody>
      </p:sp>
      <p:sp>
        <p:nvSpPr>
          <p:cNvPr id="3" name="Content Placeholder 2"/>
          <p:cNvSpPr>
            <a:spLocks noGrp="1"/>
          </p:cNvSpPr>
          <p:nvPr>
            <p:ph idx="1"/>
          </p:nvPr>
        </p:nvSpPr>
        <p:spPr/>
        <p:txBody>
          <a:bodyPr/>
          <a:lstStyle/>
          <a:p>
            <a:r>
              <a:rPr lang="en-US" dirty="0"/>
              <a:t>How can we lower the barrier for instructors and domain experts to </a:t>
            </a:r>
            <a:r>
              <a:rPr lang="en-US" dirty="0" smtClean="0"/>
              <a:t>transform </a:t>
            </a:r>
            <a:r>
              <a:rPr lang="en-US" dirty="0"/>
              <a:t>a data source into a classroom ready resource? </a:t>
            </a:r>
            <a:endParaRPr lang="en-US" dirty="0" smtClean="0"/>
          </a:p>
          <a:p>
            <a:endParaRPr lang="en-US" dirty="0" smtClean="0"/>
          </a:p>
          <a:p>
            <a:endParaRPr lang="en-US" dirty="0"/>
          </a:p>
          <a:p>
            <a:r>
              <a:rPr lang="en-US" dirty="0"/>
              <a:t>An evolution of the RTW Online Building tool to make it even easier to prepare a JSON/CSV data source into a library.</a:t>
            </a:r>
          </a:p>
          <a:p>
            <a:pPr lvl="1"/>
            <a:r>
              <a:rPr lang="en-US" dirty="0" smtClean="0"/>
              <a:t>Format conversion (JSON, CSV, TXT)</a:t>
            </a:r>
          </a:p>
          <a:p>
            <a:pPr lvl="1"/>
            <a:r>
              <a:rPr lang="en-US" dirty="0" smtClean="0"/>
              <a:t>Restructuring</a:t>
            </a:r>
          </a:p>
          <a:p>
            <a:pPr lvl="1"/>
            <a:r>
              <a:rPr lang="en-US" dirty="0" smtClean="0"/>
              <a:t>Caching Strategy</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63</a:t>
            </a:fld>
            <a:r>
              <a:rPr lang="en-US" smtClean="0"/>
              <a:t> </a:t>
            </a:r>
            <a:endParaRPr lang="en-US" dirty="0"/>
          </a:p>
        </p:txBody>
      </p:sp>
    </p:spTree>
    <p:extLst>
      <p:ext uri="{BB962C8B-B14F-4D97-AF65-F5344CB8AC3E}">
        <p14:creationId xmlns:p14="http://schemas.microsoft.com/office/powerpoint/2010/main" val="40284262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U-Turn Arrow 15"/>
          <p:cNvSpPr/>
          <p:nvPr/>
        </p:nvSpPr>
        <p:spPr>
          <a:xfrm rot="5400000">
            <a:off x="6006914" y="4585391"/>
            <a:ext cx="1447800" cy="6858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Data Cache Editing (“VCR Recording”)</a:t>
            </a:r>
            <a:endParaRPr lang="en-US" dirty="0"/>
          </a:p>
        </p:txBody>
      </p:sp>
      <p:sp>
        <p:nvSpPr>
          <p:cNvPr id="5" name="Flowchart: Magnetic Disk 4"/>
          <p:cNvSpPr/>
          <p:nvPr/>
        </p:nvSpPr>
        <p:spPr>
          <a:xfrm>
            <a:off x="4536703" y="3889807"/>
            <a:ext cx="1752600" cy="2314659"/>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TextBox 5"/>
          <p:cNvSpPr txBox="1"/>
          <p:nvPr/>
        </p:nvSpPr>
        <p:spPr>
          <a:xfrm>
            <a:off x="1806662" y="3364946"/>
            <a:ext cx="445827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setDataSource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FileInputStream</a:t>
            </a:r>
            <a:r>
              <a:rPr lang="en-US" dirty="0">
                <a:latin typeface="Courier New" panose="02070309020205020404" pitchFamily="49" charset="0"/>
                <a:cs typeface="Courier New" panose="02070309020205020404" pitchFamily="49" charset="0"/>
              </a:rPr>
              <a:t>)</a:t>
            </a:r>
          </a:p>
        </p:txBody>
      </p:sp>
      <p:sp>
        <p:nvSpPr>
          <p:cNvPr id="7" name="TextBox 6"/>
          <p:cNvSpPr txBox="1"/>
          <p:nvPr/>
        </p:nvSpPr>
        <p:spPr>
          <a:xfrm>
            <a:off x="1676400" y="6336268"/>
            <a:ext cx="445827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saveToStream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FileOutputStream</a:t>
            </a:r>
            <a:r>
              <a:rPr lang="en-US" dirty="0">
                <a:latin typeface="Courier New" panose="02070309020205020404" pitchFamily="49" charset="0"/>
                <a:cs typeface="Courier New" panose="02070309020205020404" pitchFamily="49" charset="0"/>
              </a:rPr>
              <a:t>)</a:t>
            </a:r>
          </a:p>
        </p:txBody>
      </p:sp>
      <p:sp>
        <p:nvSpPr>
          <p:cNvPr id="13" name="Bent-Up Arrow 12"/>
          <p:cNvSpPr/>
          <p:nvPr/>
        </p:nvSpPr>
        <p:spPr>
          <a:xfrm rot="5400000">
            <a:off x="3561938" y="3846617"/>
            <a:ext cx="685800" cy="72472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ent-Up Arrow 13"/>
          <p:cNvSpPr/>
          <p:nvPr/>
        </p:nvSpPr>
        <p:spPr>
          <a:xfrm rot="10800000">
            <a:off x="3505201" y="5541275"/>
            <a:ext cx="762000" cy="68133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073714" y="4677803"/>
            <a:ext cx="335540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addData</a:t>
            </a:r>
            <a:r>
              <a:rPr lang="en-US" dirty="0">
                <a:latin typeface="Courier New" panose="02070309020205020404" pitchFamily="49" charset="0"/>
                <a:cs typeface="Courier New" panose="02070309020205020404" pitchFamily="49" charset="0"/>
              </a:rPr>
              <a:t>(request, data)</a:t>
            </a:r>
          </a:p>
        </p:txBody>
      </p:sp>
      <p:sp>
        <p:nvSpPr>
          <p:cNvPr id="22" name="Line Callout 1 21"/>
          <p:cNvSpPr/>
          <p:nvPr/>
        </p:nvSpPr>
        <p:spPr>
          <a:xfrm>
            <a:off x="6582146" y="3403279"/>
            <a:ext cx="3968843" cy="369332"/>
          </a:xfrm>
          <a:prstGeom prst="borderCallout1">
            <a:avLst>
              <a:gd name="adj1" fmla="val 109137"/>
              <a:gd name="adj2" fmla="val 47254"/>
              <a:gd name="adj3" fmla="val 360082"/>
              <a:gd name="adj4" fmla="val 55653"/>
            </a:avLst>
          </a:prstGeom>
          <a:ln w="28575">
            <a:headEnd type="none" w="med" len="med"/>
            <a:tailEnd type="arrow" w="med" len="med"/>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r>
              <a:rPr lang="en-US" dirty="0" err="1">
                <a:latin typeface="Courier New" panose="02070309020205020404" pitchFamily="49" charset="0"/>
                <a:cs typeface="Courier New" panose="02070309020205020404" pitchFamily="49" charset="0"/>
              </a:rPr>
              <a:t>request.getHashedRequest</a:t>
            </a:r>
            <a:r>
              <a:rPr lang="en-US" dirty="0">
                <a:latin typeface="Courier New" panose="02070309020205020404" pitchFamily="49" charset="0"/>
                <a:cs typeface="Courier New" panose="02070309020205020404" pitchFamily="49" charset="0"/>
              </a:rPr>
              <a:t>()</a:t>
            </a:r>
          </a:p>
        </p:txBody>
      </p:sp>
      <p:sp>
        <p:nvSpPr>
          <p:cNvPr id="23" name="Line Callout 1 22"/>
          <p:cNvSpPr/>
          <p:nvPr/>
        </p:nvSpPr>
        <p:spPr>
          <a:xfrm>
            <a:off x="6558806" y="6037943"/>
            <a:ext cx="3968843" cy="369332"/>
          </a:xfrm>
          <a:prstGeom prst="borderCallout1">
            <a:avLst>
              <a:gd name="adj1" fmla="val -32338"/>
              <a:gd name="adj2" fmla="val 86750"/>
              <a:gd name="adj3" fmla="val -276558"/>
              <a:gd name="adj4" fmla="val 84178"/>
            </a:avLst>
          </a:prstGeom>
          <a:ln w="28575">
            <a:headEnd type="none" w="med" len="med"/>
            <a:tailEnd type="arrow" w="med" len="med"/>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r>
              <a:rPr lang="en-US" dirty="0" err="1">
                <a:latin typeface="Courier New" panose="02070309020205020404" pitchFamily="49" charset="0"/>
                <a:cs typeface="Courier New" panose="02070309020205020404" pitchFamily="49" charset="0"/>
              </a:rPr>
              <a:t>request.execute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asText</a:t>
            </a:r>
            <a:r>
              <a:rPr lang="en-US" dirty="0">
                <a:latin typeface="Courier New" panose="02070309020205020404" pitchFamily="49" charset="0"/>
                <a:cs typeface="Courier New" panose="02070309020205020404" pitchFamily="49" charset="0"/>
              </a:rPr>
              <a:t>()</a:t>
            </a:r>
          </a:p>
        </p:txBody>
      </p:sp>
      <p:sp>
        <p:nvSpPr>
          <p:cNvPr id="24" name="TextBox 23"/>
          <p:cNvSpPr txBox="1"/>
          <p:nvPr/>
        </p:nvSpPr>
        <p:spPr>
          <a:xfrm>
            <a:off x="1763614" y="2474672"/>
            <a:ext cx="3355406" cy="646331"/>
          </a:xfrm>
          <a:prstGeom prst="rect">
            <a:avLst/>
          </a:prstGeom>
          <a:noFill/>
        </p:spPr>
        <p:txBody>
          <a:bodyPr wrap="none" rtlCol="0">
            <a:spAutoFit/>
          </a:bodyPr>
          <a:lstStyle/>
          <a:p>
            <a:r>
              <a:rPr lang="en-US" b="1" dirty="0" err="1">
                <a:latin typeface="Courier New" panose="02070309020205020404" pitchFamily="49" charset="0"/>
                <a:cs typeface="Courier New" panose="02070309020205020404" pitchFamily="49" charset="0"/>
              </a:rPr>
              <a:t>EditableCache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ec</a:t>
            </a:r>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   new </a:t>
            </a:r>
            <a:r>
              <a:rPr lang="en-US" b="1" dirty="0" err="1">
                <a:latin typeface="Courier New" panose="02070309020205020404" pitchFamily="49" charset="0"/>
                <a:cs typeface="Courier New" panose="02070309020205020404" pitchFamily="49" charset="0"/>
              </a:rPr>
              <a:t>EditableCache</a:t>
            </a:r>
            <a:r>
              <a:rPr lang="en-US" b="1" dirty="0">
                <a:latin typeface="Courier New" panose="02070309020205020404" pitchFamily="49" charset="0"/>
                <a:cs typeface="Courier New" panose="02070309020205020404" pitchFamily="49" charset="0"/>
              </a:rPr>
              <a:t>();</a:t>
            </a:r>
          </a:p>
        </p:txBody>
      </p:sp>
      <p:sp>
        <p:nvSpPr>
          <p:cNvPr id="25" name="TextBox 24"/>
          <p:cNvSpPr txBox="1"/>
          <p:nvPr/>
        </p:nvSpPr>
        <p:spPr>
          <a:xfrm>
            <a:off x="5562601" y="2419680"/>
            <a:ext cx="5105401" cy="646331"/>
          </a:xfrm>
          <a:prstGeom prst="rect">
            <a:avLst/>
          </a:prstGeom>
          <a:ln w="28575"/>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err="1">
                <a:latin typeface="Courier New" panose="02070309020205020404" pitchFamily="49" charset="0"/>
                <a:cs typeface="Courier New" panose="02070309020205020404" pitchFamily="49" charset="0"/>
              </a:rPr>
              <a:t>StickyWebRequest</a:t>
            </a:r>
            <a:r>
              <a:rPr lang="en-US" b="1" dirty="0">
                <a:latin typeface="Courier New" panose="02070309020205020404" pitchFamily="49" charset="0"/>
                <a:cs typeface="Courier New" panose="02070309020205020404" pitchFamily="49" charset="0"/>
              </a:rPr>
              <a:t> request =</a:t>
            </a:r>
          </a:p>
          <a:p>
            <a:pPr algn="r"/>
            <a:r>
              <a:rPr lang="en-US" b="1" dirty="0" err="1">
                <a:latin typeface="Courier New" panose="02070309020205020404" pitchFamily="49" charset="0"/>
                <a:cs typeface="Courier New" panose="02070309020205020404" pitchFamily="49" charset="0"/>
              </a:rPr>
              <a:t>yelp.searchRequest</a:t>
            </a:r>
            <a:r>
              <a:rPr lang="en-US" b="1" dirty="0">
                <a:latin typeface="Courier New" panose="02070309020205020404" pitchFamily="49" charset="0"/>
                <a:cs typeface="Courier New" panose="02070309020205020404" pitchFamily="49" charset="0"/>
              </a:rPr>
              <a:t>(term, location);</a:t>
            </a:r>
          </a:p>
        </p:txBody>
      </p:sp>
    </p:spTree>
    <p:extLst>
      <p:ext uri="{BB962C8B-B14F-4D97-AF65-F5344CB8AC3E}">
        <p14:creationId xmlns:p14="http://schemas.microsoft.com/office/powerpoint/2010/main" val="32124119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High-level concept</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65</a:t>
            </a:fld>
            <a:r>
              <a:rPr lang="en-US" smtClean="0"/>
              <a:t> </a:t>
            </a:r>
            <a:endParaRPr lang="en-US" dirty="0"/>
          </a:p>
        </p:txBody>
      </p:sp>
      <p:sp>
        <p:nvSpPr>
          <p:cNvPr id="3" name="Snip and Round Single Corner Rectangle 2"/>
          <p:cNvSpPr/>
          <p:nvPr/>
        </p:nvSpPr>
        <p:spPr>
          <a:xfrm>
            <a:off x="838200" y="2034269"/>
            <a:ext cx="1300766" cy="461828"/>
          </a:xfrm>
          <a:prstGeom prst="snip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Metadata</a:t>
            </a:r>
            <a:endParaRPr lang="en-US" dirty="0"/>
          </a:p>
        </p:txBody>
      </p:sp>
      <p:sp>
        <p:nvSpPr>
          <p:cNvPr id="6" name="Snip and Round Single Corner Rectangle 5"/>
          <p:cNvSpPr/>
          <p:nvPr/>
        </p:nvSpPr>
        <p:spPr>
          <a:xfrm>
            <a:off x="5812664" y="2052690"/>
            <a:ext cx="1300766" cy="461828"/>
          </a:xfrm>
          <a:prstGeom prst="snip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Interfaces</a:t>
            </a:r>
            <a:endParaRPr lang="en-US" dirty="0"/>
          </a:p>
        </p:txBody>
      </p:sp>
      <p:pic>
        <p:nvPicPr>
          <p:cNvPr id="2050" name="Picture 2" descr="http://www.webresourcesdepot.com/wp-content/uploads/summernote-wysiwyg-edit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96097"/>
            <a:ext cx="4572000" cy="22860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81826" y="3425780"/>
            <a:ext cx="3979572" cy="923330"/>
          </a:xfrm>
          <a:prstGeom prst="rect">
            <a:avLst/>
          </a:prstGeom>
          <a:noFill/>
        </p:spPr>
        <p:txBody>
          <a:bodyPr wrap="square" rtlCol="0">
            <a:spAutoFit/>
          </a:bodyPr>
          <a:lstStyle/>
          <a:p>
            <a:r>
              <a:rPr lang="en-US" dirty="0" smtClean="0"/>
              <a:t>Weather data comes from the National Weather Service and is used to forecast blah </a:t>
            </a:r>
            <a:r>
              <a:rPr lang="en-US" dirty="0" err="1" smtClean="0"/>
              <a:t>blah</a:t>
            </a:r>
            <a:r>
              <a:rPr lang="en-US" dirty="0" smtClean="0"/>
              <a:t> </a:t>
            </a:r>
            <a:r>
              <a:rPr lang="en-US" dirty="0" err="1" smtClean="0"/>
              <a:t>blah</a:t>
            </a:r>
            <a:r>
              <a:rPr lang="en-US" dirty="0" smtClean="0"/>
              <a:t> </a:t>
            </a:r>
            <a:r>
              <a:rPr lang="en-US" dirty="0" err="1" smtClean="0"/>
              <a:t>blah</a:t>
            </a:r>
            <a:r>
              <a:rPr lang="en-US" dirty="0"/>
              <a:t> </a:t>
            </a:r>
            <a:r>
              <a:rPr lang="en-US" dirty="0" err="1"/>
              <a:t>blah</a:t>
            </a:r>
            <a:r>
              <a:rPr lang="en-US" dirty="0"/>
              <a:t> </a:t>
            </a:r>
            <a:r>
              <a:rPr lang="en-US" dirty="0" err="1"/>
              <a:t>blah</a:t>
            </a:r>
            <a:r>
              <a:rPr lang="en-US" dirty="0"/>
              <a:t> </a:t>
            </a:r>
            <a:r>
              <a:rPr lang="en-US" dirty="0" err="1"/>
              <a:t>blah</a:t>
            </a:r>
            <a:r>
              <a:rPr lang="en-US" dirty="0"/>
              <a:t> </a:t>
            </a:r>
            <a:r>
              <a:rPr lang="en-US" dirty="0" err="1"/>
              <a:t>blah</a:t>
            </a:r>
            <a:endParaRPr lang="en-US" dirty="0"/>
          </a:p>
        </p:txBody>
      </p:sp>
      <p:sp>
        <p:nvSpPr>
          <p:cNvPr id="10" name="Rectangle 9"/>
          <p:cNvSpPr/>
          <p:nvPr/>
        </p:nvSpPr>
        <p:spPr>
          <a:xfrm>
            <a:off x="5999407" y="2847713"/>
            <a:ext cx="2228045" cy="515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Temperature</a:t>
            </a:r>
            <a:endParaRPr lang="en-US" dirty="0"/>
          </a:p>
        </p:txBody>
      </p:sp>
      <p:sp>
        <p:nvSpPr>
          <p:cNvPr id="11" name="Down Arrow 10"/>
          <p:cNvSpPr/>
          <p:nvPr/>
        </p:nvSpPr>
        <p:spPr>
          <a:xfrm>
            <a:off x="4128752" y="5078312"/>
            <a:ext cx="2562896" cy="755817"/>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Download</a:t>
            </a:r>
            <a:endParaRPr lang="en-US" dirty="0"/>
          </a:p>
        </p:txBody>
      </p:sp>
      <p:sp>
        <p:nvSpPr>
          <p:cNvPr id="12" name="TextBox 11"/>
          <p:cNvSpPr txBox="1"/>
          <p:nvPr/>
        </p:nvSpPr>
        <p:spPr>
          <a:xfrm>
            <a:off x="2254876" y="5967930"/>
            <a:ext cx="6798972" cy="923330"/>
          </a:xfrm>
          <a:prstGeom prst="rect">
            <a:avLst/>
          </a:prstGeom>
          <a:noFill/>
        </p:spPr>
        <p:txBody>
          <a:bodyPr wrap="square" numCol="2" rtlCol="0">
            <a:spAutoFit/>
          </a:bodyPr>
          <a:lstStyle/>
          <a:p>
            <a:pPr marL="285750" indent="-285750">
              <a:buFont typeface="Arial" panose="020B0604020202020204" pitchFamily="34" charset="0"/>
              <a:buChar char="•"/>
            </a:pPr>
            <a:r>
              <a:rPr lang="en-US" dirty="0" smtClean="0"/>
              <a:t>Single file .</a:t>
            </a:r>
            <a:r>
              <a:rPr lang="en-US" dirty="0" err="1" smtClean="0"/>
              <a:t>py</a:t>
            </a:r>
            <a:endParaRPr lang="en-US" dirty="0" smtClean="0"/>
          </a:p>
          <a:p>
            <a:pPr marL="285750" indent="-285750">
              <a:buFont typeface="Arial" panose="020B0604020202020204" pitchFamily="34" charset="0"/>
              <a:buChar char="•"/>
            </a:pPr>
            <a:r>
              <a:rPr lang="en-US" dirty="0" smtClean="0"/>
              <a:t>Datasets.py Archive</a:t>
            </a:r>
          </a:p>
          <a:p>
            <a:pPr marL="285750" indent="-285750">
              <a:buFont typeface="Arial" panose="020B0604020202020204" pitchFamily="34" charset="0"/>
              <a:buChar char="•"/>
            </a:pPr>
            <a:r>
              <a:rPr lang="en-US" dirty="0" smtClean="0"/>
              <a:t>Java Jar</a:t>
            </a:r>
          </a:p>
          <a:p>
            <a:pPr marL="285750" indent="-285750">
              <a:buFont typeface="Arial" panose="020B0604020202020204" pitchFamily="34" charset="0"/>
              <a:buChar char="•"/>
            </a:pPr>
            <a:r>
              <a:rPr lang="en-US" dirty="0" smtClean="0"/>
              <a:t>Single file .</a:t>
            </a:r>
            <a:r>
              <a:rPr lang="en-US" dirty="0" err="1" smtClean="0"/>
              <a:t>rkt</a:t>
            </a:r>
            <a:endParaRPr lang="en-US" dirty="0" smtClean="0"/>
          </a:p>
          <a:p>
            <a:pPr marL="285750" indent="-285750">
              <a:buFont typeface="Arial" panose="020B0604020202020204" pitchFamily="34" charset="0"/>
              <a:buChar char="•"/>
            </a:pPr>
            <a:r>
              <a:rPr lang="en-US" dirty="0" err="1" smtClean="0"/>
              <a:t>Datasets.rkt</a:t>
            </a:r>
            <a:r>
              <a:rPr lang="en-US" dirty="0" smtClean="0"/>
              <a:t> Archive</a:t>
            </a:r>
          </a:p>
          <a:p>
            <a:pPr marL="285750" indent="-285750">
              <a:buFont typeface="Arial" panose="020B0604020202020204" pitchFamily="34" charset="0"/>
              <a:buChar char="•"/>
            </a:pPr>
            <a:r>
              <a:rPr lang="en-US" dirty="0" err="1" smtClean="0"/>
              <a:t>BlockPy</a:t>
            </a:r>
            <a:r>
              <a:rPr lang="en-US" dirty="0" smtClean="0"/>
              <a:t> Library</a:t>
            </a:r>
            <a:endParaRPr lang="en-US" dirty="0"/>
          </a:p>
        </p:txBody>
      </p:sp>
      <p:sp>
        <p:nvSpPr>
          <p:cNvPr id="14" name="Rectangle 13"/>
          <p:cNvSpPr/>
          <p:nvPr/>
        </p:nvSpPr>
        <p:spPr>
          <a:xfrm>
            <a:off x="8605233" y="2896795"/>
            <a:ext cx="1644203" cy="4169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City : String</a:t>
            </a:r>
            <a:endParaRPr lang="en-US" dirty="0"/>
          </a:p>
        </p:txBody>
      </p:sp>
      <p:cxnSp>
        <p:nvCxnSpPr>
          <p:cNvPr id="15" name="Straight Connector 14"/>
          <p:cNvCxnSpPr/>
          <p:nvPr/>
        </p:nvCxnSpPr>
        <p:spPr>
          <a:xfrm>
            <a:off x="8227452" y="3105289"/>
            <a:ext cx="377781"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a:off x="6505975" y="3404099"/>
            <a:ext cx="2147" cy="356457"/>
          </a:xfrm>
          <a:prstGeom prst="line">
            <a:avLst/>
          </a:prstGeom>
          <a:ln>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6229080" y="3781019"/>
            <a:ext cx="2490989"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Web API Spec</a:t>
            </a:r>
          </a:p>
          <a:p>
            <a:pPr marL="285750" indent="-285750">
              <a:buFont typeface="Arial" panose="020B0604020202020204" pitchFamily="34" charset="0"/>
              <a:buChar char="•"/>
            </a:pPr>
            <a:r>
              <a:rPr lang="en-US" dirty="0" smtClean="0"/>
              <a:t>Mocking Rules</a:t>
            </a:r>
          </a:p>
          <a:p>
            <a:pPr marL="285750" indent="-285750">
              <a:buFont typeface="Arial" panose="020B0604020202020204" pitchFamily="34" charset="0"/>
              <a:buChar char="•"/>
            </a:pPr>
            <a:r>
              <a:rPr lang="en-US" dirty="0" smtClean="0"/>
              <a:t>Raw Data</a:t>
            </a:r>
          </a:p>
        </p:txBody>
      </p:sp>
      <p:sp>
        <p:nvSpPr>
          <p:cNvPr id="21" name="Rectangle 20"/>
          <p:cNvSpPr/>
          <p:nvPr/>
        </p:nvSpPr>
        <p:spPr>
          <a:xfrm>
            <a:off x="5812664" y="2496096"/>
            <a:ext cx="5108620" cy="228600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27525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RQ 1.3 – CORGIS Gallery</a:t>
            </a:r>
            <a:endParaRPr lang="en-US" dirty="0"/>
          </a:p>
        </p:txBody>
      </p:sp>
      <p:sp>
        <p:nvSpPr>
          <p:cNvPr id="3" name="Content Placeholder 2"/>
          <p:cNvSpPr>
            <a:spLocks noGrp="1"/>
          </p:cNvSpPr>
          <p:nvPr>
            <p:ph idx="1"/>
          </p:nvPr>
        </p:nvSpPr>
        <p:spPr/>
        <p:txBody>
          <a:bodyPr/>
          <a:lstStyle/>
          <a:p>
            <a:r>
              <a:rPr lang="en-US" dirty="0"/>
              <a:t>How can we support students’ and instructors discovery of their data source</a:t>
            </a:r>
            <a:r>
              <a:rPr lang="en-US" dirty="0" smtClean="0"/>
              <a:t>?</a:t>
            </a:r>
          </a:p>
          <a:p>
            <a:endParaRPr lang="en-US" dirty="0"/>
          </a:p>
          <a:p>
            <a:r>
              <a:rPr lang="en-US" dirty="0"/>
              <a:t>An enhancement to the RTW Online Gallery to make it more interactive and guiding for students to discover their datasets </a:t>
            </a:r>
            <a:endParaRPr lang="en-US" dirty="0" smtClean="0"/>
          </a:p>
          <a:p>
            <a:pPr lvl="1"/>
            <a:r>
              <a:rPr lang="en-US" dirty="0" smtClean="0"/>
              <a:t>Bifurcated for user roles</a:t>
            </a:r>
          </a:p>
          <a:p>
            <a:pPr lvl="1"/>
            <a:r>
              <a:rPr lang="en-US" dirty="0" smtClean="0"/>
              <a:t>Searchable, </a:t>
            </a:r>
            <a:r>
              <a:rPr lang="en-US" dirty="0" err="1" smtClean="0"/>
              <a:t>Browseable</a:t>
            </a:r>
            <a:endParaRPr lang="en-US" dirty="0" smtClean="0"/>
          </a:p>
          <a:p>
            <a:pPr lvl="1"/>
            <a:r>
              <a:rPr lang="en-US" dirty="0" smtClean="0"/>
              <a:t>Documentation</a:t>
            </a:r>
          </a:p>
          <a:p>
            <a:pPr lvl="1"/>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66</a:t>
            </a:fld>
            <a:r>
              <a:rPr lang="en-US" smtClean="0"/>
              <a:t> </a:t>
            </a:r>
            <a:endParaRPr lang="en-US" dirty="0"/>
          </a:p>
        </p:txBody>
      </p:sp>
    </p:spTree>
    <p:extLst>
      <p:ext uri="{BB962C8B-B14F-4D97-AF65-F5344CB8AC3E}">
        <p14:creationId xmlns:p14="http://schemas.microsoft.com/office/powerpoint/2010/main" val="3532537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RQ2 - Impact</a:t>
            </a:r>
            <a:endParaRPr lang="en-US" dirty="0"/>
          </a:p>
        </p:txBody>
      </p:sp>
      <p:sp>
        <p:nvSpPr>
          <p:cNvPr id="3" name="Content Placeholder 2"/>
          <p:cNvSpPr>
            <a:spLocks noGrp="1"/>
          </p:cNvSpPr>
          <p:nvPr>
            <p:ph idx="1"/>
          </p:nvPr>
        </p:nvSpPr>
        <p:spPr/>
        <p:txBody>
          <a:bodyPr/>
          <a:lstStyle/>
          <a:p>
            <a:pPr marL="0" indent="0">
              <a:buNone/>
            </a:pPr>
            <a:r>
              <a:rPr lang="en-US" dirty="0"/>
              <a:t>How do the student-driven data context and scaffolds impact students’ motivation and engagement? </a:t>
            </a:r>
          </a:p>
        </p:txBody>
      </p:sp>
      <p:sp>
        <p:nvSpPr>
          <p:cNvPr id="4" name="Slide Number Placeholder 3"/>
          <p:cNvSpPr>
            <a:spLocks noGrp="1"/>
          </p:cNvSpPr>
          <p:nvPr>
            <p:ph type="sldNum" sz="quarter" idx="12"/>
          </p:nvPr>
        </p:nvSpPr>
        <p:spPr/>
        <p:txBody>
          <a:bodyPr/>
          <a:lstStyle/>
          <a:p>
            <a:fld id="{82B21781-D15B-494F-AAF0-74C571186417}" type="slidenum">
              <a:rPr lang="en-US" smtClean="0"/>
              <a:pPr/>
              <a:t>67</a:t>
            </a:fld>
            <a:r>
              <a:rPr lang="en-US" smtClean="0"/>
              <a:t> </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3601279537"/>
              </p:ext>
            </p:extLst>
          </p:nvPr>
        </p:nvGraphicFramePr>
        <p:xfrm>
          <a:off x="990600" y="218757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85376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RQ 2.1 - Motivation</a:t>
            </a:r>
            <a:endParaRPr lang="en-US" dirty="0"/>
          </a:p>
        </p:txBody>
      </p:sp>
      <p:sp>
        <p:nvSpPr>
          <p:cNvPr id="3" name="Content Placeholder 2"/>
          <p:cNvSpPr>
            <a:spLocks noGrp="1"/>
          </p:cNvSpPr>
          <p:nvPr>
            <p:ph idx="1"/>
          </p:nvPr>
        </p:nvSpPr>
        <p:spPr/>
        <p:txBody>
          <a:bodyPr/>
          <a:lstStyle/>
          <a:p>
            <a:r>
              <a:rPr lang="en-US" dirty="0"/>
              <a:t>What is the impact on motivation</a:t>
            </a:r>
            <a:r>
              <a:rPr lang="en-US" dirty="0" smtClean="0"/>
              <a:t>?</a:t>
            </a:r>
          </a:p>
          <a:p>
            <a:endParaRPr lang="en-US" dirty="0"/>
          </a:p>
          <a:p>
            <a:r>
              <a:rPr lang="en-US" dirty="0"/>
              <a:t>Measured through self-reported quantitative surveys and qualitative interviews </a:t>
            </a:r>
          </a:p>
        </p:txBody>
      </p:sp>
      <p:sp>
        <p:nvSpPr>
          <p:cNvPr id="4" name="Slide Number Placeholder 3"/>
          <p:cNvSpPr>
            <a:spLocks noGrp="1"/>
          </p:cNvSpPr>
          <p:nvPr>
            <p:ph type="sldNum" sz="quarter" idx="12"/>
          </p:nvPr>
        </p:nvSpPr>
        <p:spPr/>
        <p:txBody>
          <a:bodyPr/>
          <a:lstStyle/>
          <a:p>
            <a:fld id="{82B21781-D15B-494F-AAF0-74C571186417}" type="slidenum">
              <a:rPr lang="en-US" smtClean="0"/>
              <a:pPr/>
              <a:t>68</a:t>
            </a:fld>
            <a:r>
              <a:rPr lang="en-US" smtClean="0"/>
              <a:t> </a:t>
            </a:r>
            <a:endParaRPr lang="en-US" dirty="0"/>
          </a:p>
        </p:txBody>
      </p:sp>
    </p:spTree>
    <p:extLst>
      <p:ext uri="{BB962C8B-B14F-4D97-AF65-F5344CB8AC3E}">
        <p14:creationId xmlns:p14="http://schemas.microsoft.com/office/powerpoint/2010/main" val="20639146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Course Components</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69</a:t>
            </a:fld>
            <a:r>
              <a:rPr lang="en-US" smtClean="0"/>
              <a: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742102273"/>
              </p:ext>
            </p:extLst>
          </p:nvPr>
        </p:nvGraphicFramePr>
        <p:xfrm>
          <a:off x="5338492" y="1864875"/>
          <a:ext cx="4567702" cy="4253659"/>
        </p:xfrm>
        <a:graphic>
          <a:graphicData uri="http://schemas.openxmlformats.org/drawingml/2006/table">
            <a:tbl>
              <a:tblPr bandRow="1">
                <a:tableStyleId>{00A15C55-8517-42AA-B614-E9B94910E393}</a:tableStyleId>
              </a:tblPr>
              <a:tblGrid>
                <a:gridCol w="2781105"/>
                <a:gridCol w="1786597"/>
              </a:tblGrid>
              <a:tr h="499799">
                <a:tc gridSpan="2">
                  <a:txBody>
                    <a:bodyPr/>
                    <a:lstStyle/>
                    <a:p>
                      <a:pPr algn="ctr"/>
                      <a:r>
                        <a:rPr lang="en-US" sz="2000" dirty="0" smtClean="0"/>
                        <a:t>Course Component</a:t>
                      </a:r>
                      <a:endParaRPr lang="en-US" sz="2000" b="1" dirty="0"/>
                    </a:p>
                  </a:txBody>
                  <a:tcPr/>
                </a:tc>
                <a:tc hMerge="1">
                  <a:txBody>
                    <a:bodyPr/>
                    <a:lstStyle/>
                    <a:p>
                      <a:endParaRPr lang="en-US" sz="1600" dirty="0"/>
                    </a:p>
                  </a:txBody>
                  <a:tcPr/>
                </a:tc>
              </a:tr>
              <a:tr h="750772">
                <a:tc>
                  <a:txBody>
                    <a:bodyPr/>
                    <a:lstStyle/>
                    <a:p>
                      <a:r>
                        <a:rPr lang="en-US" sz="1600" dirty="0" smtClean="0"/>
                        <a:t>"... learn to write computer programs" </a:t>
                      </a:r>
                      <a:endParaRPr lang="en-US" sz="1600" dirty="0"/>
                    </a:p>
                  </a:txBody>
                  <a:tcPr/>
                </a:tc>
                <a:tc>
                  <a:txBody>
                    <a:bodyPr/>
                    <a:lstStyle/>
                    <a:p>
                      <a:r>
                        <a:rPr lang="en-US" sz="1600" dirty="0" smtClean="0"/>
                        <a:t>Algorithms Content</a:t>
                      </a:r>
                      <a:endParaRPr lang="en-US" sz="1600" dirty="0"/>
                    </a:p>
                  </a:txBody>
                  <a:tcPr/>
                </a:tc>
              </a:tr>
              <a:tr h="750772">
                <a:tc>
                  <a:txBody>
                    <a:bodyPr/>
                    <a:lstStyle/>
                    <a:p>
                      <a:r>
                        <a:rPr lang="en-US" sz="1600" dirty="0" smtClean="0"/>
                        <a:t>"... learn to work with abstraction"</a:t>
                      </a:r>
                      <a:endParaRPr lang="en-US" sz="1600" dirty="0"/>
                    </a:p>
                  </a:txBody>
                  <a:tcPr/>
                </a:tc>
                <a:tc>
                  <a:txBody>
                    <a:bodyPr/>
                    <a:lstStyle/>
                    <a:p>
                      <a:r>
                        <a:rPr lang="en-US" sz="1600" dirty="0" smtClean="0"/>
                        <a:t>Abstraction Content</a:t>
                      </a:r>
                      <a:endParaRPr lang="en-US" sz="1600" dirty="0"/>
                    </a:p>
                  </a:txBody>
                  <a:tcPr/>
                </a:tc>
              </a:tr>
              <a:tr h="750772">
                <a:tc>
                  <a:txBody>
                    <a:bodyPr/>
                    <a:lstStyle/>
                    <a:p>
                      <a:r>
                        <a:rPr lang="en-US" sz="1600" dirty="0" smtClean="0"/>
                        <a:t>"... learn about the social impacts of computing" </a:t>
                      </a:r>
                      <a:endParaRPr lang="en-US" sz="1600" dirty="0"/>
                    </a:p>
                  </a:txBody>
                  <a:tcPr/>
                </a:tc>
                <a:tc>
                  <a:txBody>
                    <a:bodyPr/>
                    <a:lstStyle/>
                    <a:p>
                      <a:r>
                        <a:rPr lang="en-US" sz="1600" dirty="0" smtClean="0"/>
                        <a:t>Social Ethics</a:t>
                      </a:r>
                      <a:r>
                        <a:rPr lang="en-US" sz="1600" baseline="0" dirty="0" smtClean="0"/>
                        <a:t> Content</a:t>
                      </a:r>
                      <a:endParaRPr lang="en-US" sz="1600" dirty="0"/>
                    </a:p>
                  </a:txBody>
                  <a:tcPr/>
                </a:tc>
              </a:tr>
              <a:tr h="750772">
                <a:tc>
                  <a:txBody>
                    <a:bodyPr/>
                    <a:lstStyle/>
                    <a:p>
                      <a:r>
                        <a:rPr lang="en-US" sz="1600" dirty="0" smtClean="0"/>
                        <a:t>"... work with real-world data related to my major" </a:t>
                      </a:r>
                      <a:endParaRPr lang="en-US" sz="1600" dirty="0"/>
                    </a:p>
                  </a:txBody>
                  <a:tcPr/>
                </a:tc>
                <a:tc>
                  <a:txBody>
                    <a:bodyPr/>
                    <a:lstStyle/>
                    <a:p>
                      <a:r>
                        <a:rPr lang="en-US" sz="1600" dirty="0" smtClean="0"/>
                        <a:t>Data Science Context</a:t>
                      </a:r>
                      <a:endParaRPr lang="en-US" sz="1600" dirty="0"/>
                    </a:p>
                  </a:txBody>
                  <a:tcPr/>
                </a:tc>
              </a:tr>
              <a:tr h="750772">
                <a:tc>
                  <a:txBody>
                    <a:bodyPr/>
                    <a:lstStyle/>
                    <a:p>
                      <a:r>
                        <a:rPr lang="en-US" sz="1600" dirty="0" smtClean="0"/>
                        <a:t>"... work with my cohort" </a:t>
                      </a:r>
                      <a:endParaRPr lang="en-US" sz="1600" dirty="0"/>
                    </a:p>
                  </a:txBody>
                  <a:tcPr/>
                </a:tc>
                <a:tc>
                  <a:txBody>
                    <a:bodyPr/>
                    <a:lstStyle/>
                    <a:p>
                      <a:r>
                        <a:rPr lang="en-US" sz="1600" dirty="0" smtClean="0"/>
                        <a:t>Collaboration</a:t>
                      </a:r>
                      <a:r>
                        <a:rPr lang="en-US" sz="1600" baseline="0" dirty="0" smtClean="0"/>
                        <a:t> Facilitation</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858722614"/>
              </p:ext>
            </p:extLst>
          </p:nvPr>
        </p:nvGraphicFramePr>
        <p:xfrm>
          <a:off x="142956" y="1864874"/>
          <a:ext cx="4909624" cy="4253661"/>
        </p:xfrm>
        <a:graphic>
          <a:graphicData uri="http://schemas.openxmlformats.org/drawingml/2006/table">
            <a:tbl>
              <a:tblPr bandRow="1">
                <a:tableStyleId>{5C22544A-7EE6-4342-B048-85BDC9FD1C3A}</a:tableStyleId>
              </a:tblPr>
              <a:tblGrid>
                <a:gridCol w="3290509"/>
                <a:gridCol w="1619115"/>
              </a:tblGrid>
              <a:tr h="499800">
                <a:tc gridSpan="2">
                  <a:txBody>
                    <a:bodyPr/>
                    <a:lstStyle/>
                    <a:p>
                      <a:pPr algn="ctr"/>
                      <a:r>
                        <a:rPr lang="en-US" sz="2000" dirty="0" smtClean="0"/>
                        <a:t>Motivation</a:t>
                      </a:r>
                      <a:r>
                        <a:rPr lang="en-US" sz="2000" baseline="0" dirty="0" smtClean="0"/>
                        <a:t>al Components</a:t>
                      </a:r>
                      <a:endParaRPr lang="en-US" sz="2000" b="1" dirty="0"/>
                    </a:p>
                  </a:txBody>
                  <a:tcPr/>
                </a:tc>
                <a:tc hMerge="1">
                  <a:txBody>
                    <a:bodyPr/>
                    <a:lstStyle/>
                    <a:p>
                      <a:endParaRPr lang="en-US" sz="1600" dirty="0"/>
                    </a:p>
                  </a:txBody>
                  <a:tcPr/>
                </a:tc>
              </a:tr>
              <a:tr h="807433">
                <a:tc>
                  <a:txBody>
                    <a:bodyPr/>
                    <a:lstStyle/>
                    <a:p>
                      <a:r>
                        <a:rPr lang="en-US" sz="1600" dirty="0" smtClean="0"/>
                        <a:t>“I believe that I will have freedom to</a:t>
                      </a:r>
                      <a:r>
                        <a:rPr lang="en-US" sz="1600" baseline="0" dirty="0" smtClean="0"/>
                        <a:t> explore my own interests when I…”</a:t>
                      </a:r>
                      <a:endParaRPr lang="en-US" sz="1600" dirty="0"/>
                    </a:p>
                  </a:txBody>
                  <a:tcPr/>
                </a:tc>
                <a:tc>
                  <a:txBody>
                    <a:bodyPr/>
                    <a:lstStyle/>
                    <a:p>
                      <a:r>
                        <a:rPr lang="en-US" sz="1600" dirty="0" err="1" smtClean="0"/>
                        <a:t>eMpowerment</a:t>
                      </a:r>
                      <a:endParaRPr lang="en-US" sz="1600" dirty="0"/>
                    </a:p>
                  </a:txBody>
                  <a:tcPr/>
                </a:tc>
              </a:tr>
              <a:tr h="736607">
                <a:tc>
                  <a:txBody>
                    <a:bodyPr/>
                    <a:lstStyle/>
                    <a:p>
                      <a:r>
                        <a:rPr lang="en-US" sz="1600" dirty="0" smtClean="0"/>
                        <a:t>“I believe it will be useful to my long-term career goals to…”</a:t>
                      </a:r>
                      <a:endParaRPr lang="en-US" sz="1600" dirty="0"/>
                    </a:p>
                  </a:txBody>
                  <a:tcPr/>
                </a:tc>
                <a:tc>
                  <a:txBody>
                    <a:bodyPr/>
                    <a:lstStyle/>
                    <a:p>
                      <a:r>
                        <a:rPr lang="en-US" sz="1600" dirty="0" smtClean="0"/>
                        <a:t>Usefulness</a:t>
                      </a:r>
                      <a:endParaRPr lang="en-US" sz="1600" dirty="0"/>
                    </a:p>
                  </a:txBody>
                  <a:tcPr/>
                </a:tc>
              </a:tr>
              <a:tr h="736607">
                <a:tc>
                  <a:txBody>
                    <a:bodyPr/>
                    <a:lstStyle/>
                    <a:p>
                      <a:r>
                        <a:rPr lang="en-US" sz="1600" dirty="0" smtClean="0"/>
                        <a:t>“I believe I will be successful in this course when I…”</a:t>
                      </a:r>
                      <a:endParaRPr lang="en-US" sz="1600" dirty="0"/>
                    </a:p>
                  </a:txBody>
                  <a:tcPr/>
                </a:tc>
                <a:tc>
                  <a:txBody>
                    <a:bodyPr/>
                    <a:lstStyle/>
                    <a:p>
                      <a:r>
                        <a:rPr lang="en-US" sz="1600" dirty="0" smtClean="0"/>
                        <a:t>Success</a:t>
                      </a:r>
                      <a:endParaRPr lang="en-US" sz="1600" dirty="0"/>
                    </a:p>
                  </a:txBody>
                  <a:tcPr/>
                </a:tc>
              </a:tr>
              <a:tr h="736607">
                <a:tc>
                  <a:txBody>
                    <a:bodyPr/>
                    <a:lstStyle/>
                    <a:p>
                      <a:r>
                        <a:rPr lang="en-US" sz="1600" dirty="0" smtClean="0"/>
                        <a:t>“I believe it will be interesting</a:t>
                      </a:r>
                      <a:r>
                        <a:rPr lang="en-US" sz="1600" baseline="0" dirty="0" smtClean="0"/>
                        <a:t> to…”</a:t>
                      </a:r>
                      <a:endParaRPr lang="en-US" sz="1600" dirty="0"/>
                    </a:p>
                  </a:txBody>
                  <a:tcPr/>
                </a:tc>
                <a:tc>
                  <a:txBody>
                    <a:bodyPr/>
                    <a:lstStyle/>
                    <a:p>
                      <a:r>
                        <a:rPr lang="en-US" sz="1600" dirty="0" smtClean="0"/>
                        <a:t>Interest</a:t>
                      </a:r>
                      <a:endParaRPr lang="en-US" sz="1600" dirty="0"/>
                    </a:p>
                  </a:txBody>
                  <a:tcPr/>
                </a:tc>
              </a:tr>
              <a:tr h="736607">
                <a:tc>
                  <a:txBody>
                    <a:bodyPr/>
                    <a:lstStyle/>
                    <a:p>
                      <a:r>
                        <a:rPr lang="en-US" sz="1600" dirty="0" smtClean="0"/>
                        <a:t>“I believe that</a:t>
                      </a:r>
                      <a:r>
                        <a:rPr lang="en-US" sz="1600" baseline="0" dirty="0" smtClean="0"/>
                        <a:t> my </a:t>
                      </a:r>
                      <a:r>
                        <a:rPr lang="en-US" sz="1600" baseline="0" dirty="0" err="1" smtClean="0"/>
                        <a:t>instuctors</a:t>
                      </a:r>
                      <a:r>
                        <a:rPr lang="en-US" sz="1600" baseline="0" dirty="0" smtClean="0"/>
                        <a:t> and peers will care about me when I…”</a:t>
                      </a:r>
                      <a:endParaRPr lang="en-US" sz="1600" dirty="0"/>
                    </a:p>
                  </a:txBody>
                  <a:tcPr/>
                </a:tc>
                <a:tc>
                  <a:txBody>
                    <a:bodyPr/>
                    <a:lstStyle/>
                    <a:p>
                      <a:r>
                        <a:rPr lang="en-US" sz="1600" dirty="0" smtClean="0"/>
                        <a:t>Caring</a:t>
                      </a:r>
                      <a:endParaRPr lang="en-US"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96576125"/>
              </p:ext>
            </p:extLst>
          </p:nvPr>
        </p:nvGraphicFramePr>
        <p:xfrm>
          <a:off x="10192106" y="1859088"/>
          <a:ext cx="1856936" cy="4265232"/>
        </p:xfrm>
        <a:graphic>
          <a:graphicData uri="http://schemas.openxmlformats.org/drawingml/2006/table">
            <a:tbl>
              <a:tblPr bandRow="1">
                <a:tableStyleId>{93296810-A885-4BE3-A3E7-6D5BEEA58F35}</a:tableStyleId>
              </a:tblPr>
              <a:tblGrid>
                <a:gridCol w="1856936"/>
              </a:tblGrid>
              <a:tr h="391540">
                <a:tc>
                  <a:txBody>
                    <a:bodyPr/>
                    <a:lstStyle/>
                    <a:p>
                      <a:pPr algn="ctr"/>
                      <a:r>
                        <a:rPr lang="en-US" sz="2000" dirty="0" smtClean="0"/>
                        <a:t>Likert</a:t>
                      </a:r>
                      <a:endParaRPr lang="en-US" sz="2000" b="1" dirty="0"/>
                    </a:p>
                  </a:txBody>
                  <a:tcPr/>
                </a:tc>
              </a:tr>
              <a:tr h="548312">
                <a:tc>
                  <a:txBody>
                    <a:bodyPr/>
                    <a:lstStyle/>
                    <a:p>
                      <a:r>
                        <a:rPr lang="en-US" sz="1600" dirty="0" smtClean="0"/>
                        <a:t>Strongly Disagree</a:t>
                      </a:r>
                      <a:endParaRPr lang="en-US" sz="1600" dirty="0"/>
                    </a:p>
                  </a:txBody>
                  <a:tcPr/>
                </a:tc>
              </a:tr>
              <a:tr h="548312">
                <a:tc>
                  <a:txBody>
                    <a:bodyPr/>
                    <a:lstStyle/>
                    <a:p>
                      <a:r>
                        <a:rPr lang="en-US" sz="1600" dirty="0" smtClean="0"/>
                        <a:t>Disagree</a:t>
                      </a:r>
                      <a:endParaRPr lang="en-US" sz="1600" dirty="0"/>
                    </a:p>
                  </a:txBody>
                  <a:tcPr/>
                </a:tc>
              </a:tr>
              <a:tr h="548312">
                <a:tc>
                  <a:txBody>
                    <a:bodyPr/>
                    <a:lstStyle/>
                    <a:p>
                      <a:r>
                        <a:rPr lang="en-US" sz="1600" dirty="0" smtClean="0"/>
                        <a:t>Somewhat Disagree</a:t>
                      </a:r>
                      <a:endParaRPr lang="en-US" sz="1600" dirty="0"/>
                    </a:p>
                  </a:txBody>
                  <a:tcPr/>
                </a:tc>
              </a:tr>
              <a:tr h="572250">
                <a:tc>
                  <a:txBody>
                    <a:bodyPr/>
                    <a:lstStyle/>
                    <a:p>
                      <a:r>
                        <a:rPr lang="en-US" sz="1600" dirty="0" smtClean="0"/>
                        <a:t>Neither Agree nor</a:t>
                      </a:r>
                      <a:r>
                        <a:rPr lang="en-US" sz="1600" baseline="0" dirty="0" smtClean="0"/>
                        <a:t> Disagree</a:t>
                      </a:r>
                      <a:endParaRPr lang="en-US" sz="1600" dirty="0"/>
                    </a:p>
                  </a:txBody>
                  <a:tcPr/>
                </a:tc>
              </a:tr>
              <a:tr h="548312">
                <a:tc>
                  <a:txBody>
                    <a:bodyPr/>
                    <a:lstStyle/>
                    <a:p>
                      <a:r>
                        <a:rPr lang="en-US" sz="1600" dirty="0" smtClean="0"/>
                        <a:t>Somewhat</a:t>
                      </a:r>
                      <a:r>
                        <a:rPr lang="en-US" sz="1600" baseline="0" dirty="0" smtClean="0"/>
                        <a:t> Agree</a:t>
                      </a:r>
                    </a:p>
                  </a:txBody>
                  <a:tcPr/>
                </a:tc>
              </a:tr>
              <a:tr h="548312">
                <a:tc>
                  <a:txBody>
                    <a:bodyPr/>
                    <a:lstStyle/>
                    <a:p>
                      <a:r>
                        <a:rPr lang="en-US" sz="1600" baseline="0" dirty="0" smtClean="0"/>
                        <a:t>Agree</a:t>
                      </a:r>
                    </a:p>
                  </a:txBody>
                  <a:tcPr/>
                </a:tc>
              </a:tr>
              <a:tr h="548312">
                <a:tc>
                  <a:txBody>
                    <a:bodyPr/>
                    <a:lstStyle/>
                    <a:p>
                      <a:r>
                        <a:rPr lang="en-US" sz="1600" baseline="0" dirty="0" smtClean="0"/>
                        <a:t>Strongly Agree</a:t>
                      </a:r>
                    </a:p>
                  </a:txBody>
                  <a:tcPr/>
                </a:tc>
              </a:tr>
            </a:tbl>
          </a:graphicData>
        </a:graphic>
      </p:graphicFrame>
      <p:cxnSp>
        <p:nvCxnSpPr>
          <p:cNvPr id="12" name="Straight Connector 11"/>
          <p:cNvCxnSpPr/>
          <p:nvPr/>
        </p:nvCxnSpPr>
        <p:spPr>
          <a:xfrm>
            <a:off x="5195536" y="1621298"/>
            <a:ext cx="0" cy="4740812"/>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10049150" y="1621298"/>
            <a:ext cx="0" cy="474081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348182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Self-efficacy</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7</a:t>
            </a:fld>
            <a:r>
              <a:rPr lang="en-US" smtClean="0"/>
              <a:t> </a:t>
            </a:r>
            <a:endParaRPr lang="en-US" dirty="0"/>
          </a:p>
        </p:txBody>
      </p:sp>
      <p:pic>
        <p:nvPicPr>
          <p:cNvPr id="6146" name="Picture 2" descr="http://i.kinja-img.com/gawker-media/image/upload/oed0pq8pt9n7yplwzogf.jpg"/>
          <p:cNvPicPr>
            <a:picLocks noChangeAspect="1" noChangeArrowheads="1"/>
          </p:cNvPicPr>
          <p:nvPr/>
        </p:nvPicPr>
        <p:blipFill rotWithShape="1">
          <a:blip r:embed="rId2">
            <a:extLst>
              <a:ext uri="{28A0092B-C50C-407E-A947-70E740481C1C}">
                <a14:useLocalDpi xmlns:a14="http://schemas.microsoft.com/office/drawing/2010/main" val="0"/>
              </a:ext>
            </a:extLst>
          </a:blip>
          <a:srcRect b="3428"/>
          <a:stretch/>
        </p:blipFill>
        <p:spPr bwMode="auto">
          <a:xfrm>
            <a:off x="3714750" y="2079163"/>
            <a:ext cx="4762500" cy="34494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6111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Open-ended Qualitative Questions</a:t>
            </a:r>
            <a:endParaRPr lang="en-US" dirty="0"/>
          </a:p>
        </p:txBody>
      </p:sp>
      <p:sp>
        <p:nvSpPr>
          <p:cNvPr id="3" name="Content Placeholder 2"/>
          <p:cNvSpPr>
            <a:spLocks noGrp="1"/>
          </p:cNvSpPr>
          <p:nvPr>
            <p:ph idx="1"/>
          </p:nvPr>
        </p:nvSpPr>
        <p:spPr/>
        <p:txBody>
          <a:bodyPr/>
          <a:lstStyle/>
          <a:p>
            <a:r>
              <a:rPr lang="en-US" dirty="0" smtClean="0"/>
              <a:t>“So far, what parts of the course seem particularly _ to you?”</a:t>
            </a:r>
          </a:p>
          <a:p>
            <a:pPr lvl="1"/>
            <a:r>
              <a:rPr lang="en-US" dirty="0" smtClean="0"/>
              <a:t>Hard or easy</a:t>
            </a:r>
          </a:p>
          <a:p>
            <a:pPr lvl="1"/>
            <a:r>
              <a:rPr lang="en-US" dirty="0" smtClean="0"/>
              <a:t>Interesting or boring</a:t>
            </a:r>
          </a:p>
          <a:p>
            <a:pPr lvl="1"/>
            <a:r>
              <a:rPr lang="en-US" dirty="0" smtClean="0"/>
              <a:t>Useful or useless</a:t>
            </a:r>
          </a:p>
          <a:p>
            <a:pPr lvl="1"/>
            <a:r>
              <a:rPr lang="en-US" dirty="0" smtClean="0"/>
              <a:t>Empowering or Limiting</a:t>
            </a:r>
          </a:p>
          <a:p>
            <a:r>
              <a:rPr lang="en-US" dirty="0" smtClean="0"/>
              <a:t>“So far, how have your instructors or your classmates shown that they care or don’t care about you?”</a:t>
            </a:r>
          </a:p>
        </p:txBody>
      </p:sp>
      <p:sp>
        <p:nvSpPr>
          <p:cNvPr id="4" name="Slide Number Placeholder 3"/>
          <p:cNvSpPr>
            <a:spLocks noGrp="1"/>
          </p:cNvSpPr>
          <p:nvPr>
            <p:ph type="sldNum" sz="quarter" idx="12"/>
          </p:nvPr>
        </p:nvSpPr>
        <p:spPr/>
        <p:txBody>
          <a:bodyPr/>
          <a:lstStyle/>
          <a:p>
            <a:fld id="{82B21781-D15B-494F-AAF0-74C571186417}" type="slidenum">
              <a:rPr lang="en-US" smtClean="0"/>
              <a:pPr/>
              <a:t>70</a:t>
            </a:fld>
            <a:r>
              <a:rPr lang="en-US" smtClean="0"/>
              <a:t> </a:t>
            </a:r>
            <a:endParaRPr lang="en-US" dirty="0"/>
          </a:p>
        </p:txBody>
      </p:sp>
    </p:spTree>
    <p:extLst>
      <p:ext uri="{BB962C8B-B14F-4D97-AF65-F5344CB8AC3E}">
        <p14:creationId xmlns:p14="http://schemas.microsoft.com/office/powerpoint/2010/main" val="21385814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Survey Questions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a:t>What are students initial, self-reported attitudes and expectations entering the course</a:t>
            </a:r>
            <a:r>
              <a:rPr lang="en-US" dirty="0" smtClean="0"/>
              <a:t>?</a:t>
            </a:r>
          </a:p>
          <a:p>
            <a:endParaRPr lang="en-US" dirty="0"/>
          </a:p>
          <a:p>
            <a:r>
              <a:rPr lang="en-US" dirty="0"/>
              <a:t>How does students’ motivation change over the course of the semester</a:t>
            </a:r>
            <a:r>
              <a:rPr lang="en-US" dirty="0" smtClean="0"/>
              <a:t>?</a:t>
            </a:r>
          </a:p>
          <a:p>
            <a:endParaRPr lang="en-US" dirty="0"/>
          </a:p>
          <a:p>
            <a:r>
              <a:rPr lang="en-US" dirty="0"/>
              <a:t>What course components are particularly effective or not effective at providing motivation</a:t>
            </a:r>
            <a:r>
              <a:rPr lang="en-US" dirty="0" smtClean="0"/>
              <a:t>?</a:t>
            </a:r>
          </a:p>
          <a:p>
            <a:endParaRPr lang="en-US" dirty="0"/>
          </a:p>
          <a:p>
            <a:r>
              <a:rPr lang="en-US" dirty="0"/>
              <a:t>Do different course components affect different aspects of motivation in different ways (e.g., scaffolds would be expected to affect success, but do they also have an impact on sense of usefulness or interest?)</a:t>
            </a:r>
          </a:p>
        </p:txBody>
      </p:sp>
      <p:sp>
        <p:nvSpPr>
          <p:cNvPr id="4" name="Slide Number Placeholder 3"/>
          <p:cNvSpPr>
            <a:spLocks noGrp="1"/>
          </p:cNvSpPr>
          <p:nvPr>
            <p:ph type="sldNum" sz="quarter" idx="12"/>
          </p:nvPr>
        </p:nvSpPr>
        <p:spPr/>
        <p:txBody>
          <a:bodyPr/>
          <a:lstStyle/>
          <a:p>
            <a:fld id="{82B21781-D15B-494F-AAF0-74C571186417}" type="slidenum">
              <a:rPr lang="en-US" smtClean="0"/>
              <a:pPr/>
              <a:t>71</a:t>
            </a:fld>
            <a:r>
              <a:rPr lang="en-US" smtClean="0"/>
              <a:t> </a:t>
            </a:r>
            <a:endParaRPr lang="en-US" dirty="0"/>
          </a:p>
        </p:txBody>
      </p:sp>
    </p:spTree>
    <p:extLst>
      <p:ext uri="{BB962C8B-B14F-4D97-AF65-F5344CB8AC3E}">
        <p14:creationId xmlns:p14="http://schemas.microsoft.com/office/powerpoint/2010/main" val="33415922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Interview Protocol</a:t>
            </a:r>
            <a:endParaRPr lang="en-US" dirty="0"/>
          </a:p>
        </p:txBody>
      </p:sp>
      <p:sp>
        <p:nvSpPr>
          <p:cNvPr id="3" name="Content Placeholder 2"/>
          <p:cNvSpPr>
            <a:spLocks noGrp="1"/>
          </p:cNvSpPr>
          <p:nvPr>
            <p:ph idx="1"/>
          </p:nvPr>
        </p:nvSpPr>
        <p:spPr/>
        <p:txBody>
          <a:bodyPr>
            <a:normAutofit lnSpcReduction="10000"/>
          </a:bodyPr>
          <a:lstStyle/>
          <a:p>
            <a:r>
              <a:rPr lang="en-US" dirty="0" smtClean="0"/>
              <a:t>Explanation of Goal</a:t>
            </a:r>
          </a:p>
          <a:p>
            <a:r>
              <a:rPr lang="en-US" dirty="0" smtClean="0"/>
              <a:t>Students’ status</a:t>
            </a:r>
          </a:p>
          <a:p>
            <a:r>
              <a:rPr lang="en-US" dirty="0" smtClean="0"/>
              <a:t>Dataset questions</a:t>
            </a:r>
          </a:p>
          <a:p>
            <a:pPr lvl="1"/>
            <a:r>
              <a:rPr lang="en-US" dirty="0" smtClean="0"/>
              <a:t>In general</a:t>
            </a:r>
          </a:p>
          <a:p>
            <a:pPr lvl="1"/>
            <a:r>
              <a:rPr lang="en-US" dirty="0" smtClean="0"/>
              <a:t>Empowerment</a:t>
            </a:r>
          </a:p>
          <a:p>
            <a:pPr lvl="1"/>
            <a:r>
              <a:rPr lang="en-US" dirty="0" smtClean="0"/>
              <a:t>Usefulness</a:t>
            </a:r>
          </a:p>
          <a:p>
            <a:pPr lvl="1"/>
            <a:r>
              <a:rPr lang="en-US" dirty="0" smtClean="0"/>
              <a:t>Success</a:t>
            </a:r>
          </a:p>
          <a:p>
            <a:pPr lvl="1"/>
            <a:r>
              <a:rPr lang="en-US" dirty="0" smtClean="0"/>
              <a:t>Interest</a:t>
            </a:r>
          </a:p>
          <a:p>
            <a:pPr lvl="1"/>
            <a:r>
              <a:rPr lang="en-US" dirty="0" smtClean="0"/>
              <a:t>Caring</a:t>
            </a:r>
          </a:p>
          <a:p>
            <a:r>
              <a:rPr lang="en-US" dirty="0" smtClean="0"/>
              <a:t>Open-ended response</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72</a:t>
            </a:fld>
            <a:r>
              <a:rPr lang="en-US" smtClean="0"/>
              <a:t> </a:t>
            </a:r>
            <a:endParaRPr lang="en-US" dirty="0"/>
          </a:p>
        </p:txBody>
      </p:sp>
    </p:spTree>
    <p:extLst>
      <p:ext uri="{BB962C8B-B14F-4D97-AF65-F5344CB8AC3E}">
        <p14:creationId xmlns:p14="http://schemas.microsoft.com/office/powerpoint/2010/main" val="36893214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Interview questions</a:t>
            </a:r>
            <a:endParaRPr lang="en-US" dirty="0"/>
          </a:p>
        </p:txBody>
      </p:sp>
      <p:sp>
        <p:nvSpPr>
          <p:cNvPr id="3" name="Content Placeholder 2"/>
          <p:cNvSpPr>
            <a:spLocks noGrp="1"/>
          </p:cNvSpPr>
          <p:nvPr>
            <p:ph idx="1"/>
          </p:nvPr>
        </p:nvSpPr>
        <p:spPr/>
        <p:txBody>
          <a:bodyPr>
            <a:normAutofit lnSpcReduction="10000"/>
          </a:bodyPr>
          <a:lstStyle/>
          <a:p>
            <a:r>
              <a:rPr lang="en-US" dirty="0" smtClean="0"/>
              <a:t>What </a:t>
            </a:r>
            <a:r>
              <a:rPr lang="en-US" dirty="0"/>
              <a:t>aspects of the dataset experience affected the students’ motivation</a:t>
            </a:r>
            <a:r>
              <a:rPr lang="en-US" dirty="0" smtClean="0"/>
              <a:t>?</a:t>
            </a:r>
          </a:p>
          <a:p>
            <a:endParaRPr lang="en-US" dirty="0" smtClean="0"/>
          </a:p>
          <a:p>
            <a:r>
              <a:rPr lang="en-US" dirty="0" smtClean="0"/>
              <a:t>Do </a:t>
            </a:r>
            <a:r>
              <a:rPr lang="en-US" dirty="0"/>
              <a:t>the students understand how to use the dataset</a:t>
            </a:r>
            <a:r>
              <a:rPr lang="en-US" dirty="0" smtClean="0"/>
              <a:t>?</a:t>
            </a:r>
          </a:p>
          <a:p>
            <a:endParaRPr lang="en-US" dirty="0" smtClean="0"/>
          </a:p>
          <a:p>
            <a:r>
              <a:rPr lang="en-US" dirty="0" smtClean="0"/>
              <a:t>Do </a:t>
            </a:r>
            <a:r>
              <a:rPr lang="en-US" dirty="0"/>
              <a:t>students generally expect the dataset to be authentic and relate to the real-world</a:t>
            </a:r>
            <a:r>
              <a:rPr lang="en-US" dirty="0" smtClean="0"/>
              <a:t>?</a:t>
            </a:r>
          </a:p>
          <a:p>
            <a:endParaRPr lang="en-US" dirty="0" smtClean="0"/>
          </a:p>
          <a:p>
            <a:r>
              <a:rPr lang="en-US" dirty="0" smtClean="0"/>
              <a:t>How </a:t>
            </a:r>
            <a:r>
              <a:rPr lang="en-US" dirty="0"/>
              <a:t>do students view the data science context in comparison to the rest of the course?</a:t>
            </a:r>
          </a:p>
        </p:txBody>
      </p:sp>
      <p:sp>
        <p:nvSpPr>
          <p:cNvPr id="4" name="Slide Number Placeholder 3"/>
          <p:cNvSpPr>
            <a:spLocks noGrp="1"/>
          </p:cNvSpPr>
          <p:nvPr>
            <p:ph type="sldNum" sz="quarter" idx="12"/>
          </p:nvPr>
        </p:nvSpPr>
        <p:spPr/>
        <p:txBody>
          <a:bodyPr/>
          <a:lstStyle/>
          <a:p>
            <a:fld id="{82B21781-D15B-494F-AAF0-74C571186417}" type="slidenum">
              <a:rPr lang="en-US" smtClean="0"/>
              <a:pPr/>
              <a:t>73</a:t>
            </a:fld>
            <a:r>
              <a:rPr lang="en-US" smtClean="0"/>
              <a:t> </a:t>
            </a:r>
            <a:endParaRPr lang="en-US" dirty="0"/>
          </a:p>
        </p:txBody>
      </p:sp>
    </p:spTree>
    <p:extLst>
      <p:ext uri="{BB962C8B-B14F-4D97-AF65-F5344CB8AC3E}">
        <p14:creationId xmlns:p14="http://schemas.microsoft.com/office/powerpoint/2010/main" val="30662603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RQ 2.2 - Engagement</a:t>
            </a:r>
            <a:endParaRPr lang="en-US" dirty="0"/>
          </a:p>
        </p:txBody>
      </p:sp>
      <p:sp>
        <p:nvSpPr>
          <p:cNvPr id="3" name="Content Placeholder 2"/>
          <p:cNvSpPr>
            <a:spLocks noGrp="1"/>
          </p:cNvSpPr>
          <p:nvPr>
            <p:ph idx="1"/>
          </p:nvPr>
        </p:nvSpPr>
        <p:spPr/>
        <p:txBody>
          <a:bodyPr/>
          <a:lstStyle/>
          <a:p>
            <a:r>
              <a:rPr lang="en-US" dirty="0"/>
              <a:t>What is the impact on engagement</a:t>
            </a:r>
            <a:r>
              <a:rPr lang="en-US" dirty="0" smtClean="0"/>
              <a:t>?</a:t>
            </a:r>
          </a:p>
          <a:p>
            <a:endParaRPr lang="en-US" dirty="0"/>
          </a:p>
          <a:p>
            <a:r>
              <a:rPr lang="en-US" dirty="0"/>
              <a:t>Measured through observable outcomes and some self-reported information</a:t>
            </a:r>
          </a:p>
        </p:txBody>
      </p:sp>
      <p:sp>
        <p:nvSpPr>
          <p:cNvPr id="4" name="Slide Number Placeholder 3"/>
          <p:cNvSpPr>
            <a:spLocks noGrp="1"/>
          </p:cNvSpPr>
          <p:nvPr>
            <p:ph type="sldNum" sz="quarter" idx="12"/>
          </p:nvPr>
        </p:nvSpPr>
        <p:spPr/>
        <p:txBody>
          <a:bodyPr/>
          <a:lstStyle/>
          <a:p>
            <a:fld id="{82B21781-D15B-494F-AAF0-74C571186417}" type="slidenum">
              <a:rPr lang="en-US" smtClean="0"/>
              <a:pPr/>
              <a:t>74</a:t>
            </a:fld>
            <a:r>
              <a:rPr lang="en-US" smtClean="0"/>
              <a:t> </a:t>
            </a:r>
            <a:endParaRPr lang="en-US" dirty="0"/>
          </a:p>
        </p:txBody>
      </p:sp>
    </p:spTree>
    <p:extLst>
      <p:ext uri="{BB962C8B-B14F-4D97-AF65-F5344CB8AC3E}">
        <p14:creationId xmlns:p14="http://schemas.microsoft.com/office/powerpoint/2010/main" val="9674097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Outcomes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64504008"/>
              </p:ext>
            </p:extLst>
          </p:nvPr>
        </p:nvGraphicFramePr>
        <p:xfrm>
          <a:off x="838200" y="1825625"/>
          <a:ext cx="10515600" cy="3134360"/>
        </p:xfrm>
        <a:graphic>
          <a:graphicData uri="http://schemas.openxmlformats.org/drawingml/2006/table">
            <a:tbl>
              <a:tblPr firstRow="1" bandRow="1">
                <a:tableStyleId>{5C22544A-7EE6-4342-B048-85BDC9FD1C3A}</a:tableStyleId>
              </a:tblPr>
              <a:tblGrid>
                <a:gridCol w="3719732"/>
                <a:gridCol w="6795868"/>
              </a:tblGrid>
              <a:tr h="370840">
                <a:tc>
                  <a:txBody>
                    <a:bodyPr/>
                    <a:lstStyle/>
                    <a:p>
                      <a:endParaRPr lang="en-US" dirty="0"/>
                    </a:p>
                  </a:txBody>
                  <a:tcPr/>
                </a:tc>
                <a:tc>
                  <a:txBody>
                    <a:bodyPr/>
                    <a:lstStyle/>
                    <a:p>
                      <a:endParaRPr lang="en-US"/>
                    </a:p>
                  </a:txBody>
                  <a:tcPr/>
                </a:tc>
              </a:tr>
              <a:tr h="370840">
                <a:tc>
                  <a:txBody>
                    <a:bodyPr/>
                    <a:lstStyle/>
                    <a:p>
                      <a:r>
                        <a:rPr lang="en-US" dirty="0" smtClean="0"/>
                        <a:t>Attendance</a:t>
                      </a:r>
                      <a:endParaRPr lang="en-US" dirty="0"/>
                    </a:p>
                  </a:txBody>
                  <a:tcPr/>
                </a:tc>
                <a:tc>
                  <a:txBody>
                    <a:bodyPr/>
                    <a:lstStyle/>
                    <a:p>
                      <a:r>
                        <a:rPr lang="en-US" dirty="0" smtClean="0"/>
                        <a:t>Numeric</a:t>
                      </a:r>
                      <a:r>
                        <a:rPr lang="en-US" baseline="0" dirty="0" smtClean="0"/>
                        <a:t> value indicating percentage of classes attended</a:t>
                      </a:r>
                      <a:endParaRPr lang="en-US" dirty="0"/>
                    </a:p>
                  </a:txBody>
                  <a:tcPr/>
                </a:tc>
              </a:tr>
              <a:tr h="370840">
                <a:tc>
                  <a:txBody>
                    <a:bodyPr/>
                    <a:lstStyle/>
                    <a:p>
                      <a:r>
                        <a:rPr lang="en-US" dirty="0" smtClean="0"/>
                        <a:t>Procrastination</a:t>
                      </a:r>
                      <a:endParaRPr lang="en-US" dirty="0"/>
                    </a:p>
                  </a:txBody>
                  <a:tcPr/>
                </a:tc>
                <a:tc>
                  <a:txBody>
                    <a:bodyPr/>
                    <a:lstStyle/>
                    <a:p>
                      <a:r>
                        <a:rPr lang="en-US" dirty="0" smtClean="0"/>
                        <a:t>Numeric value indicating</a:t>
                      </a:r>
                      <a:r>
                        <a:rPr lang="en-US" baseline="0" dirty="0" smtClean="0"/>
                        <a:t> percentage of assignments submitted late</a:t>
                      </a:r>
                      <a:endParaRPr lang="en-US" dirty="0"/>
                    </a:p>
                  </a:txBody>
                  <a:tcPr/>
                </a:tc>
              </a:tr>
              <a:tr h="370840">
                <a:tc>
                  <a:txBody>
                    <a:bodyPr/>
                    <a:lstStyle/>
                    <a:p>
                      <a:r>
                        <a:rPr lang="en-US" dirty="0" smtClean="0"/>
                        <a:t>Assistant Observations</a:t>
                      </a:r>
                      <a:endParaRPr lang="en-US" dirty="0"/>
                    </a:p>
                  </a:txBody>
                  <a:tcPr/>
                </a:tc>
                <a:tc>
                  <a:txBody>
                    <a:bodyPr/>
                    <a:lstStyle/>
                    <a:p>
                      <a:r>
                        <a:rPr lang="en-US" dirty="0" smtClean="0"/>
                        <a:t>Two numbers on 1-4 scale</a:t>
                      </a:r>
                      <a:r>
                        <a:rPr lang="en-US" baseline="0" dirty="0" smtClean="0"/>
                        <a:t> given by students’ teaching assistant to estimate their motivation and ability</a:t>
                      </a:r>
                      <a:endParaRPr lang="en-US" dirty="0"/>
                    </a:p>
                  </a:txBody>
                  <a:tcPr/>
                </a:tc>
              </a:tr>
              <a:tr h="370840">
                <a:tc>
                  <a:txBody>
                    <a:bodyPr/>
                    <a:lstStyle/>
                    <a:p>
                      <a:r>
                        <a:rPr lang="en-US" dirty="0" smtClean="0"/>
                        <a:t>Course Performance</a:t>
                      </a:r>
                      <a:endParaRPr lang="en-US" dirty="0"/>
                    </a:p>
                  </a:txBody>
                  <a:tcPr/>
                </a:tc>
                <a:tc>
                  <a:txBody>
                    <a:bodyPr/>
                    <a:lstStyle/>
                    <a:p>
                      <a:r>
                        <a:rPr lang="en-US" dirty="0" smtClean="0"/>
                        <a:t>Final course</a:t>
                      </a:r>
                      <a:r>
                        <a:rPr lang="en-US" baseline="0" dirty="0" smtClean="0"/>
                        <a:t> grade</a:t>
                      </a:r>
                      <a:endParaRPr lang="en-US" dirty="0"/>
                    </a:p>
                  </a:txBody>
                  <a:tcPr/>
                </a:tc>
              </a:tr>
              <a:tr h="370840">
                <a:tc>
                  <a:txBody>
                    <a:bodyPr/>
                    <a:lstStyle/>
                    <a:p>
                      <a:r>
                        <a:rPr lang="en-US" dirty="0" smtClean="0"/>
                        <a:t>Project Performance</a:t>
                      </a:r>
                      <a:endParaRPr lang="en-US" dirty="0"/>
                    </a:p>
                  </a:txBody>
                  <a:tcPr/>
                </a:tc>
                <a:tc>
                  <a:txBody>
                    <a:bodyPr/>
                    <a:lstStyle/>
                    <a:p>
                      <a:r>
                        <a:rPr lang="en-US" dirty="0" smtClean="0"/>
                        <a:t>Final project grade (assessed</a:t>
                      </a:r>
                      <a:r>
                        <a:rPr lang="en-US" baseline="0" dirty="0" smtClean="0"/>
                        <a:t> via rubric by instructor and classmates)</a:t>
                      </a:r>
                      <a:endParaRPr lang="en-US" dirty="0"/>
                    </a:p>
                  </a:txBody>
                  <a:tcPr/>
                </a:tc>
              </a:tr>
              <a:tr h="370840">
                <a:tc>
                  <a:txBody>
                    <a:bodyPr/>
                    <a:lstStyle/>
                    <a:p>
                      <a:r>
                        <a:rPr lang="en-US" dirty="0" smtClean="0"/>
                        <a:t>Intent to Continue</a:t>
                      </a:r>
                      <a:endParaRPr lang="en-US" dirty="0"/>
                    </a:p>
                  </a:txBody>
                  <a:tcPr/>
                </a:tc>
                <a:tc>
                  <a:txBody>
                    <a:bodyPr/>
                    <a:lstStyle/>
                    <a:p>
                      <a:r>
                        <a:rPr lang="en-US" dirty="0" smtClean="0"/>
                        <a:t>7-point </a:t>
                      </a:r>
                      <a:r>
                        <a:rPr lang="en-US" dirty="0" err="1" smtClean="0"/>
                        <a:t>likert</a:t>
                      </a:r>
                      <a:r>
                        <a:rPr lang="en-US" dirty="0" smtClean="0"/>
                        <a:t> question</a:t>
                      </a:r>
                      <a:r>
                        <a:rPr lang="en-US" baseline="0" dirty="0" smtClean="0"/>
                        <a:t> in survey about whether students intend to continue their computing education (formally or informally)</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82B21781-D15B-494F-AAF0-74C571186417}" type="slidenum">
              <a:rPr lang="en-US" smtClean="0"/>
              <a:pPr/>
              <a:t>75</a:t>
            </a:fld>
            <a:r>
              <a:rPr lang="en-US" smtClean="0"/>
              <a:t> </a:t>
            </a:r>
            <a:endParaRPr lang="en-US" dirty="0"/>
          </a:p>
        </p:txBody>
      </p:sp>
    </p:spTree>
    <p:extLst>
      <p:ext uri="{BB962C8B-B14F-4D97-AF65-F5344CB8AC3E}">
        <p14:creationId xmlns:p14="http://schemas.microsoft.com/office/powerpoint/2010/main" val="14759744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and Publication Plan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22953035"/>
              </p:ext>
            </p:extLst>
          </p:nvPr>
        </p:nvGraphicFramePr>
        <p:xfrm>
          <a:off x="838200" y="1825625"/>
          <a:ext cx="10515600" cy="2494280"/>
        </p:xfrm>
        <a:graphic>
          <a:graphicData uri="http://schemas.openxmlformats.org/drawingml/2006/table">
            <a:tbl>
              <a:tblPr firstRow="1" bandRow="1">
                <a:tableStyleId>{5C22544A-7EE6-4342-B048-85BDC9FD1C3A}</a:tableStyleId>
              </a:tblPr>
              <a:tblGrid>
                <a:gridCol w="2116015"/>
                <a:gridCol w="2096087"/>
                <a:gridCol w="2616590"/>
                <a:gridCol w="3686908"/>
              </a:tblGrid>
              <a:tr h="370840">
                <a:tc>
                  <a:txBody>
                    <a:bodyPr/>
                    <a:lstStyle/>
                    <a:p>
                      <a:r>
                        <a:rPr lang="en-US" dirty="0" smtClean="0"/>
                        <a:t>Semester</a:t>
                      </a:r>
                      <a:endParaRPr lang="en-US" dirty="0"/>
                    </a:p>
                  </a:txBody>
                  <a:tcPr/>
                </a:tc>
                <a:tc>
                  <a:txBody>
                    <a:bodyPr/>
                    <a:lstStyle/>
                    <a:p>
                      <a:r>
                        <a:rPr lang="en-US" dirty="0" smtClean="0"/>
                        <a:t>Course Stats</a:t>
                      </a:r>
                      <a:endParaRPr lang="en-US" dirty="0"/>
                    </a:p>
                  </a:txBody>
                  <a:tcPr/>
                </a:tc>
                <a:tc>
                  <a:txBody>
                    <a:bodyPr/>
                    <a:lstStyle/>
                    <a:p>
                      <a:r>
                        <a:rPr lang="en-US" dirty="0" smtClean="0"/>
                        <a:t>Technology</a:t>
                      </a:r>
                      <a:endParaRPr lang="en-US" dirty="0"/>
                    </a:p>
                  </a:txBody>
                  <a:tcPr/>
                </a:tc>
                <a:tc>
                  <a:txBody>
                    <a:bodyPr/>
                    <a:lstStyle/>
                    <a:p>
                      <a:r>
                        <a:rPr lang="en-US" dirty="0" smtClean="0"/>
                        <a:t>Publications</a:t>
                      </a:r>
                      <a:endParaRPr lang="en-US" dirty="0"/>
                    </a:p>
                  </a:txBody>
                  <a:tcPr/>
                </a:tc>
              </a:tr>
              <a:tr h="370840">
                <a:tc>
                  <a:txBody>
                    <a:bodyPr/>
                    <a:lstStyle/>
                    <a:p>
                      <a:r>
                        <a:rPr lang="en-US" dirty="0" smtClean="0"/>
                        <a:t>Fall 2015</a:t>
                      </a:r>
                      <a:endParaRPr lang="en-US" dirty="0"/>
                    </a:p>
                  </a:txBody>
                  <a:tcPr/>
                </a:tc>
                <a:tc>
                  <a:txBody>
                    <a:bodyPr/>
                    <a:lstStyle/>
                    <a:p>
                      <a:r>
                        <a:rPr lang="en-US" dirty="0" smtClean="0"/>
                        <a:t>N=35</a:t>
                      </a:r>
                      <a:endParaRPr lang="en-US" dirty="0"/>
                    </a:p>
                  </a:txBody>
                  <a:tcPr/>
                </a:tc>
                <a:tc>
                  <a:txBody>
                    <a:bodyPr/>
                    <a:lstStyle/>
                    <a:p>
                      <a:r>
                        <a:rPr lang="en-US" dirty="0" smtClean="0"/>
                        <a:t>New CORGIS Architecture</a:t>
                      </a:r>
                      <a:endParaRPr lang="en-US" dirty="0"/>
                    </a:p>
                  </a:txBody>
                  <a:tcPr/>
                </a:tc>
                <a:tc>
                  <a:txBody>
                    <a:bodyPr/>
                    <a:lstStyle/>
                    <a:p>
                      <a:r>
                        <a:rPr lang="en-US" dirty="0" smtClean="0"/>
                        <a:t>SIGCSE’16 Paper</a:t>
                      </a:r>
                      <a:r>
                        <a:rPr lang="en-US" baseline="0" dirty="0" smtClean="0"/>
                        <a:t> on </a:t>
                      </a:r>
                      <a:r>
                        <a:rPr lang="en-US" baseline="0" dirty="0" err="1" smtClean="0"/>
                        <a:t>BlockPy+CORGIS</a:t>
                      </a:r>
                      <a:endParaRPr lang="en-US" dirty="0"/>
                    </a:p>
                  </a:txBody>
                  <a:tcPr/>
                </a:tc>
              </a:tr>
              <a:tr h="370840">
                <a:tc>
                  <a:txBody>
                    <a:bodyPr/>
                    <a:lstStyle/>
                    <a:p>
                      <a:r>
                        <a:rPr lang="en-US" dirty="0" smtClean="0"/>
                        <a:t>Spring 2016</a:t>
                      </a:r>
                      <a:endParaRPr lang="en-US" dirty="0"/>
                    </a:p>
                  </a:txBody>
                  <a:tcPr/>
                </a:tc>
                <a:tc>
                  <a:txBody>
                    <a:bodyPr/>
                    <a:lstStyle/>
                    <a:p>
                      <a:r>
                        <a:rPr lang="en-US" dirty="0" smtClean="0"/>
                        <a:t>N=50+</a:t>
                      </a:r>
                      <a:endParaRPr lang="en-US" dirty="0"/>
                    </a:p>
                  </a:txBody>
                  <a:tcPr/>
                </a:tc>
                <a:tc>
                  <a:txBody>
                    <a:bodyPr/>
                    <a:lstStyle/>
                    <a:p>
                      <a:r>
                        <a:rPr lang="en-US" dirty="0" smtClean="0"/>
                        <a:t>New CORGIS Gallery</a:t>
                      </a:r>
                      <a:endParaRPr lang="en-US" dirty="0"/>
                    </a:p>
                  </a:txBody>
                  <a:tcPr/>
                </a:tc>
                <a:tc>
                  <a:txBody>
                    <a:bodyPr/>
                    <a:lstStyle/>
                    <a:p>
                      <a:endParaRPr lang="en-US" dirty="0"/>
                    </a:p>
                  </a:txBody>
                  <a:tcPr/>
                </a:tc>
              </a:tr>
              <a:tr h="370840">
                <a:tc>
                  <a:txBody>
                    <a:bodyPr/>
                    <a:lstStyle/>
                    <a:p>
                      <a:r>
                        <a:rPr lang="en-US" dirty="0" smtClean="0"/>
                        <a:t>Summer 2016</a:t>
                      </a:r>
                      <a:endParaRPr lang="en-US" dirty="0"/>
                    </a:p>
                  </a:txBody>
                  <a:tcPr/>
                </a:tc>
                <a:tc>
                  <a:txBody>
                    <a:bodyPr/>
                    <a:lstStyle/>
                    <a:p>
                      <a:endParaRPr lang="en-US" dirty="0"/>
                    </a:p>
                  </a:txBody>
                  <a:tcPr/>
                </a:tc>
                <a:tc>
                  <a:txBody>
                    <a:bodyPr/>
                    <a:lstStyle/>
                    <a:p>
                      <a:r>
                        <a:rPr lang="en-US" dirty="0" smtClean="0"/>
                        <a:t>New</a:t>
                      </a:r>
                      <a:r>
                        <a:rPr lang="en-US" baseline="0" dirty="0" smtClean="0"/>
                        <a:t> CORGIS Builder</a:t>
                      </a:r>
                      <a:endParaRPr lang="en-US" dirty="0"/>
                    </a:p>
                  </a:txBody>
                  <a:tcPr/>
                </a:tc>
                <a:tc>
                  <a:txBody>
                    <a:bodyPr/>
                    <a:lstStyle/>
                    <a:p>
                      <a:r>
                        <a:rPr lang="en-US" dirty="0" smtClean="0"/>
                        <a:t>TOCE: Instructional Design</a:t>
                      </a:r>
                      <a:endParaRPr lang="en-US" dirty="0"/>
                    </a:p>
                  </a:txBody>
                  <a:tcPr/>
                </a:tc>
              </a:tr>
              <a:tr h="370840">
                <a:tc>
                  <a:txBody>
                    <a:bodyPr/>
                    <a:lstStyle/>
                    <a:p>
                      <a:r>
                        <a:rPr lang="en-US" dirty="0" smtClean="0"/>
                        <a:t>Fall 2016</a:t>
                      </a:r>
                      <a:endParaRPr lang="en-US" dirty="0"/>
                    </a:p>
                  </a:txBody>
                  <a:tcPr/>
                </a:tc>
                <a:tc>
                  <a:txBody>
                    <a:bodyPr/>
                    <a:lstStyle/>
                    <a:p>
                      <a:r>
                        <a:rPr lang="en-US" dirty="0" smtClean="0"/>
                        <a:t>N=50+</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SIGCSE’17:</a:t>
                      </a:r>
                      <a:r>
                        <a:rPr lang="en-US" baseline="0" dirty="0" smtClean="0"/>
                        <a:t> </a:t>
                      </a:r>
                      <a:r>
                        <a:rPr lang="en-US" dirty="0" smtClean="0"/>
                        <a:t>CORGIS</a:t>
                      </a:r>
                      <a:br>
                        <a:rPr lang="en-US" dirty="0" smtClean="0"/>
                      </a:br>
                      <a:r>
                        <a:rPr lang="en-US" dirty="0" smtClean="0"/>
                        <a:t>TOCE:</a:t>
                      </a:r>
                      <a:r>
                        <a:rPr lang="en-US" baseline="0" dirty="0" smtClean="0"/>
                        <a:t> CORGIS</a:t>
                      </a:r>
                      <a:endParaRPr lang="en-US" dirty="0" smtClean="0"/>
                    </a:p>
                  </a:txBody>
                  <a:tcPr/>
                </a:tc>
              </a:tr>
              <a:tr h="370840">
                <a:tc>
                  <a:txBody>
                    <a:bodyPr/>
                    <a:lstStyle/>
                    <a:p>
                      <a:r>
                        <a:rPr lang="en-US" dirty="0" smtClean="0"/>
                        <a:t>Spring 2017</a:t>
                      </a:r>
                      <a:endParaRPr lang="en-US" dirty="0"/>
                    </a:p>
                  </a:txBody>
                  <a:tcPr/>
                </a:tc>
                <a:tc>
                  <a:txBody>
                    <a:bodyPr/>
                    <a:lstStyle/>
                    <a:p>
                      <a:r>
                        <a:rPr lang="en-US" dirty="0" smtClean="0"/>
                        <a:t>N=50+</a:t>
                      </a:r>
                      <a:endParaRPr lang="en-US" dirty="0"/>
                    </a:p>
                  </a:txBody>
                  <a:tcPr/>
                </a:tc>
                <a:tc>
                  <a:txBody>
                    <a:bodyPr/>
                    <a:lstStyle/>
                    <a:p>
                      <a:endParaRPr lang="en-US" dirty="0"/>
                    </a:p>
                  </a:txBody>
                  <a:tcPr/>
                </a:tc>
                <a:tc>
                  <a:txBody>
                    <a:bodyPr/>
                    <a:lstStyle/>
                    <a:p>
                      <a:r>
                        <a:rPr lang="en-US" dirty="0" smtClean="0"/>
                        <a:t>Dissertation</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82B21781-D15B-494F-AAF0-74C571186417}" type="slidenum">
              <a:rPr lang="en-US" smtClean="0"/>
              <a:pPr/>
              <a:t>76</a:t>
            </a:fld>
            <a:r>
              <a:rPr lang="en-US" smtClean="0"/>
              <a:t> </a:t>
            </a:r>
            <a:endParaRPr lang="en-US" dirty="0"/>
          </a:p>
        </p:txBody>
      </p:sp>
    </p:spTree>
    <p:extLst>
      <p:ext uri="{BB962C8B-B14F-4D97-AF65-F5344CB8AC3E}">
        <p14:creationId xmlns:p14="http://schemas.microsoft.com/office/powerpoint/2010/main" val="33111889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Instructional Design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2B21781-D15B-494F-AAF0-74C571186417}" type="slidenum">
              <a:rPr lang="en-US" smtClean="0"/>
              <a:pPr/>
              <a:t>77</a:t>
            </a:fld>
            <a:r>
              <a:rPr lang="en-US" smtClean="0"/>
              <a:t> </a:t>
            </a:r>
            <a:endParaRPr lang="en-US" dirty="0"/>
          </a:p>
        </p:txBody>
      </p:sp>
    </p:spTree>
    <p:extLst>
      <p:ext uri="{BB962C8B-B14F-4D97-AF65-F5344CB8AC3E}">
        <p14:creationId xmlns:p14="http://schemas.microsoft.com/office/powerpoint/2010/main" val="3496427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(3) Why care about learning Computing?</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8</a:t>
            </a:fld>
            <a:r>
              <a:rPr lang="en-US" smtClean="0"/>
              <a:t> </a:t>
            </a:r>
            <a:endParaRPr lang="en-US" dirty="0"/>
          </a:p>
        </p:txBody>
      </p:sp>
      <p:pic>
        <p:nvPicPr>
          <p:cNvPr id="7170" name="Picture 2" descr="https://upstaterunner.files.wordpress.com/2014/06/why-am-i-doing-this.jpeg"/>
          <p:cNvPicPr>
            <a:picLocks noChangeAspect="1" noChangeArrowheads="1"/>
          </p:cNvPicPr>
          <p:nvPr/>
        </p:nvPicPr>
        <p:blipFill rotWithShape="1">
          <a:blip r:embed="rId2">
            <a:extLst>
              <a:ext uri="{28A0092B-C50C-407E-A947-70E740481C1C}">
                <a14:useLocalDpi xmlns:a14="http://schemas.microsoft.com/office/drawing/2010/main" val="0"/>
              </a:ext>
            </a:extLst>
          </a:blip>
          <a:srcRect t="678" r="1532" b="4708"/>
          <a:stretch/>
        </p:blipFill>
        <p:spPr bwMode="auto">
          <a:xfrm>
            <a:off x="3633715" y="2377440"/>
            <a:ext cx="4849104" cy="31101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248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Contexts: Math and Business</a:t>
            </a:r>
            <a:endParaRPr lang="en-US" dirty="0"/>
          </a:p>
        </p:txBody>
      </p:sp>
      <p:sp>
        <p:nvSpPr>
          <p:cNvPr id="4" name="Slide Number Placeholder 3"/>
          <p:cNvSpPr>
            <a:spLocks noGrp="1"/>
          </p:cNvSpPr>
          <p:nvPr>
            <p:ph type="sldNum" sz="quarter" idx="12"/>
          </p:nvPr>
        </p:nvSpPr>
        <p:spPr/>
        <p:txBody>
          <a:bodyPr/>
          <a:lstStyle/>
          <a:p>
            <a:fld id="{82B21781-D15B-494F-AAF0-74C571186417}" type="slidenum">
              <a:rPr lang="en-US" smtClean="0"/>
              <a:pPr/>
              <a:t>9</a:t>
            </a:fld>
            <a:r>
              <a:rPr lang="en-US" smtClean="0"/>
              <a:t> </a:t>
            </a:r>
            <a:endParaRPr lang="en-US" dirty="0"/>
          </a:p>
        </p:txBody>
      </p:sp>
      <p:pic>
        <p:nvPicPr>
          <p:cNvPr id="5" name="Picture 4"/>
          <p:cNvPicPr>
            <a:picLocks noChangeAspect="1"/>
          </p:cNvPicPr>
          <p:nvPr/>
        </p:nvPicPr>
        <p:blipFill>
          <a:blip r:embed="rId2"/>
          <a:stretch>
            <a:fillRect/>
          </a:stretch>
        </p:blipFill>
        <p:spPr>
          <a:xfrm>
            <a:off x="4514557" y="2197491"/>
            <a:ext cx="6019800" cy="601980"/>
          </a:xfrm>
          <a:prstGeom prst="rect">
            <a:avLst/>
          </a:prstGeom>
        </p:spPr>
      </p:pic>
      <p:sp>
        <p:nvSpPr>
          <p:cNvPr id="6" name="TextBox 5"/>
          <p:cNvSpPr txBox="1"/>
          <p:nvPr/>
        </p:nvSpPr>
        <p:spPr>
          <a:xfrm>
            <a:off x="1061540" y="2313815"/>
            <a:ext cx="2705163" cy="369332"/>
          </a:xfrm>
          <a:prstGeom prst="rect">
            <a:avLst/>
          </a:prstGeom>
          <a:noFill/>
        </p:spPr>
        <p:txBody>
          <a:bodyPr wrap="none" rtlCol="0">
            <a:spAutoFit/>
          </a:bodyPr>
          <a:lstStyle/>
          <a:p>
            <a:pPr algn="ctr"/>
            <a:r>
              <a:rPr lang="en-US" dirty="0" smtClean="0"/>
              <a:t>Pure Math (e.g., Fibonacci)</a:t>
            </a:r>
          </a:p>
        </p:txBody>
      </p:sp>
      <p:pic>
        <p:nvPicPr>
          <p:cNvPr id="7" name="Picture 6"/>
          <p:cNvPicPr>
            <a:picLocks noChangeAspect="1"/>
          </p:cNvPicPr>
          <p:nvPr/>
        </p:nvPicPr>
        <p:blipFill>
          <a:blip r:embed="rId3"/>
          <a:stretch>
            <a:fillRect/>
          </a:stretch>
        </p:blipFill>
        <p:spPr>
          <a:xfrm>
            <a:off x="3420675" y="3021640"/>
            <a:ext cx="5780768" cy="1863079"/>
          </a:xfrm>
          <a:prstGeom prst="rect">
            <a:avLst/>
          </a:prstGeom>
        </p:spPr>
      </p:pic>
      <p:sp>
        <p:nvSpPr>
          <p:cNvPr id="8" name="Rectangle 7"/>
          <p:cNvSpPr/>
          <p:nvPr/>
        </p:nvSpPr>
        <p:spPr>
          <a:xfrm>
            <a:off x="4684541" y="3967089"/>
            <a:ext cx="4445391" cy="225083"/>
          </a:xfrm>
          <a:prstGeom prst="rect">
            <a:avLst/>
          </a:prstGeom>
          <a:solidFill>
            <a:srgbClr val="FFFF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91015" y="4186753"/>
            <a:ext cx="5118413" cy="269791"/>
          </a:xfrm>
          <a:prstGeom prst="rect">
            <a:avLst/>
          </a:prstGeom>
          <a:solidFill>
            <a:srgbClr val="FFFF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4799" y="5691996"/>
            <a:ext cx="11624603" cy="584775"/>
          </a:xfrm>
          <a:prstGeom prst="rect">
            <a:avLst/>
          </a:prstGeom>
        </p:spPr>
        <p:txBody>
          <a:bodyPr wrap="square">
            <a:spAutoFit/>
          </a:bodyPr>
          <a:lstStyle/>
          <a:p>
            <a:r>
              <a:rPr lang="en-US" sz="1600" dirty="0" err="1">
                <a:solidFill>
                  <a:srgbClr val="000000"/>
                </a:solidFill>
                <a:latin typeface="Verdana" panose="020B0604030504040204" pitchFamily="34" charset="0"/>
              </a:rPr>
              <a:t>Saad</a:t>
            </a:r>
            <a:r>
              <a:rPr lang="en-US" sz="1600" dirty="0">
                <a:solidFill>
                  <a:srgbClr val="000000"/>
                </a:solidFill>
                <a:latin typeface="Verdana" panose="020B0604030504040204" pitchFamily="34" charset="0"/>
              </a:rPr>
              <a:t> </a:t>
            </a:r>
            <a:r>
              <a:rPr lang="en-US" sz="1600" dirty="0" err="1">
                <a:solidFill>
                  <a:srgbClr val="000000"/>
                </a:solidFill>
                <a:latin typeface="Verdana" panose="020B0604030504040204" pitchFamily="34" charset="0"/>
              </a:rPr>
              <a:t>Mneimneh</a:t>
            </a:r>
            <a:r>
              <a:rPr lang="en-US" sz="1600" dirty="0">
                <a:solidFill>
                  <a:srgbClr val="000000"/>
                </a:solidFill>
                <a:latin typeface="Verdana" panose="020B0604030504040204" pitchFamily="34" charset="0"/>
              </a:rPr>
              <a:t>. 2015. Fibonacci in The Curriculum: Not Just a Bad Recurrence. In Proceedings of the 46th ACM Technical Symposium on Computer Science Education (SIGCSE '15). ACM, New York, NY, USA, 253-258.</a:t>
            </a:r>
            <a:endParaRPr lang="en-US" sz="1600" dirty="0"/>
          </a:p>
        </p:txBody>
      </p:sp>
    </p:spTree>
    <p:extLst>
      <p:ext uri="{BB962C8B-B14F-4D97-AF65-F5344CB8AC3E}">
        <p14:creationId xmlns:p14="http://schemas.microsoft.com/office/powerpoint/2010/main" val="793743887"/>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10102</TotalTime>
  <Words>2667</Words>
  <Application>Microsoft Office PowerPoint</Application>
  <PresentationFormat>Widescreen</PresentationFormat>
  <Paragraphs>649</Paragraphs>
  <Slides>77</Slides>
  <Notes>3</Notes>
  <HiddenSlides>7</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77</vt:i4>
      </vt:variant>
    </vt:vector>
  </HeadingPairs>
  <TitlesOfParts>
    <vt:vector size="87" baseType="lpstr">
      <vt:lpstr>Arial</vt:lpstr>
      <vt:lpstr>Book Antiqua</vt:lpstr>
      <vt:lpstr>Calibri</vt:lpstr>
      <vt:lpstr>Calibri Light</vt:lpstr>
      <vt:lpstr>Courier</vt:lpstr>
      <vt:lpstr>Courier New</vt:lpstr>
      <vt:lpstr>Verdana</vt:lpstr>
      <vt:lpstr>Wingdings 2</vt:lpstr>
      <vt:lpstr>HDOfficeLightV0</vt:lpstr>
      <vt:lpstr>Office Theme</vt:lpstr>
      <vt:lpstr>Motivating Introductory Computing with Student-Driven Datasets</vt:lpstr>
      <vt:lpstr>Outline</vt:lpstr>
      <vt:lpstr>Computer Science For All</vt:lpstr>
      <vt:lpstr>Virginia Tech</vt:lpstr>
      <vt:lpstr>Diverse Majors</vt:lpstr>
      <vt:lpstr>(1) No Prior Background</vt:lpstr>
      <vt:lpstr>(2) Self-efficacy</vt:lpstr>
      <vt:lpstr>(3) Why care about learning Computing?</vt:lpstr>
      <vt:lpstr>Contexts: Math and Business</vt:lpstr>
      <vt:lpstr>Fun to the rescue!</vt:lpstr>
      <vt:lpstr>But…</vt:lpstr>
      <vt:lpstr>Learning Theory</vt:lpstr>
      <vt:lpstr>MUSIC Model of Academic Motivation</vt:lpstr>
      <vt:lpstr>Motivation and Engagement</vt:lpstr>
      <vt:lpstr>Situated Learning</vt:lpstr>
      <vt:lpstr>Situated Learning Framework  Choi &amp; Hannafin</vt:lpstr>
      <vt:lpstr>Situated Learning vs. Motivation</vt:lpstr>
      <vt:lpstr>Situated Learning vs. Motivation</vt:lpstr>
      <vt:lpstr>Content</vt:lpstr>
      <vt:lpstr>Why are we teaching computing?</vt:lpstr>
      <vt:lpstr>Big Idea: Real-World Data</vt:lpstr>
      <vt:lpstr>Planning a Motivational Context</vt:lpstr>
      <vt:lpstr>Prior Work</vt:lpstr>
      <vt:lpstr>VT Bus Tracking API</vt:lpstr>
      <vt:lpstr>RealTimeWeb – Real-time data</vt:lpstr>
      <vt:lpstr>RealTimeWeb – Secret Sauce</vt:lpstr>
      <vt:lpstr>Cache Files = Sophisticated Snapshots</vt:lpstr>
      <vt:lpstr>So many Points of Failure!</vt:lpstr>
      <vt:lpstr>Three Components</vt:lpstr>
      <vt:lpstr>Gallery - Initial Offering</vt:lpstr>
      <vt:lpstr>Client Library Building</vt:lpstr>
      <vt:lpstr>Complete Picture</vt:lpstr>
      <vt:lpstr>Deployment</vt:lpstr>
      <vt:lpstr>Success</vt:lpstr>
      <vt:lpstr>CS-1 results</vt:lpstr>
      <vt:lpstr>“V2”: CORGIS</vt:lpstr>
      <vt:lpstr>Goals</vt:lpstr>
      <vt:lpstr>Datasets</vt:lpstr>
      <vt:lpstr>High Volume (Sampling)</vt:lpstr>
      <vt:lpstr>Computational Thinking Course</vt:lpstr>
      <vt:lpstr>Course Overview</vt:lpstr>
      <vt:lpstr>Data Science Blocks</vt:lpstr>
      <vt:lpstr>Final Project</vt:lpstr>
      <vt:lpstr>Demographics</vt:lpstr>
      <vt:lpstr>PowerPoint Presentation</vt:lpstr>
      <vt:lpstr>PowerPoint Presentation</vt:lpstr>
      <vt:lpstr>How much stakeholders care about you</vt:lpstr>
      <vt:lpstr>Contexts (S16, N=35)</vt:lpstr>
      <vt:lpstr>MUSIC vs. Continuation</vt:lpstr>
      <vt:lpstr>Spring 2015, Qualitative Results</vt:lpstr>
      <vt:lpstr>Students’ Perception Remains Mysterious</vt:lpstr>
      <vt:lpstr>Diminishing Returns</vt:lpstr>
      <vt:lpstr>Research Questions</vt:lpstr>
      <vt:lpstr>RQ1 - Technology</vt:lpstr>
      <vt:lpstr>RQ1.1 – CORGIS Library Architecture</vt:lpstr>
      <vt:lpstr>Python (/Racket)</vt:lpstr>
      <vt:lpstr>Java</vt:lpstr>
      <vt:lpstr>Dataset</vt:lpstr>
      <vt:lpstr>API Spec</vt:lpstr>
      <vt:lpstr>Raw Data</vt:lpstr>
      <vt:lpstr>Mocking Rules</vt:lpstr>
      <vt:lpstr>Hardware Adaption</vt:lpstr>
      <vt:lpstr>RQ1.2 – CORGIS Builder Architecture</vt:lpstr>
      <vt:lpstr>Data Cache Editing (“VCR Recording”)</vt:lpstr>
      <vt:lpstr>High-level concept</vt:lpstr>
      <vt:lpstr>RQ 1.3 – CORGIS Gallery</vt:lpstr>
      <vt:lpstr>RQ2 - Impact</vt:lpstr>
      <vt:lpstr>RQ 2.1 - Motivation</vt:lpstr>
      <vt:lpstr>Separate Course Components</vt:lpstr>
      <vt:lpstr>Open-ended Qualitative Questions</vt:lpstr>
      <vt:lpstr>Specific Survey Questions</vt:lpstr>
      <vt:lpstr>Interview Protocol</vt:lpstr>
      <vt:lpstr>Interview questions</vt:lpstr>
      <vt:lpstr>RQ 2.2 - Engagement</vt:lpstr>
      <vt:lpstr>Engagement Outcomes</vt:lpstr>
      <vt:lpstr>Work and Publication Plan</vt:lpstr>
      <vt:lpstr>Why not Instructional Design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acbart</dc:creator>
  <cp:lastModifiedBy>acbart</cp:lastModifiedBy>
  <cp:revision>130</cp:revision>
  <dcterms:created xsi:type="dcterms:W3CDTF">2015-09-17T13:35:25Z</dcterms:created>
  <dcterms:modified xsi:type="dcterms:W3CDTF">2015-10-05T02:17:30Z</dcterms:modified>
</cp:coreProperties>
</file>